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p4" ContentType="video/unknown"/>
  <Override PartName="/ppt/media/image3.jpeg" ContentType="image/jpeg"/>
  <Override PartName="/ppt/media/image4.jpeg" ContentType="image/jpeg"/>
  <Override PartName="/ppt/media/media1.mpg" ContentType="video/unknown"/>
  <Override PartName="/ppt/media/media1.mov" ContentType="video/unknown"/>
  <Override PartName="/ppt/media/image5.jpeg" ContentType="image/jpeg"/>
  <Override PartName="/ppt/media/media2.mp4" ContentType="video/unknown"/>
  <Override PartName="/ppt/media/media3.mp4" ContentType="video/unknown"/>
  <Override PartName="/ppt/media/media4.mp4" ContentType="video/unknown"/>
  <Override PartName="/ppt/media/media5.mp4" ContentType="video/unknown"/>
  <Override PartName="/ppt/media/media6.mp4" ContentType="video/unknown"/>
  <Override PartName="/ppt/media/media7.mp4" ContentType="video/unknown"/>
  <Override PartName="/ppt/media/image6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1531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50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9" name="Shape 11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/>
          <p:nvPr>
            <p:ph type="title"/>
          </p:nvPr>
        </p:nvSpPr>
        <p:spPr>
          <a:xfrm>
            <a:off x="4833937" y="2303859"/>
            <a:ext cx="14716126" cy="4643438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/>
          <p:nvPr>
            <p:ph type="body" sz="quarter" idx="1"/>
          </p:nvPr>
        </p:nvSpPr>
        <p:spPr>
          <a:xfrm>
            <a:off x="4833937" y="7072312"/>
            <a:ext cx="14716126" cy="1589485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–Johnny Appleseed"/>
          <p:cNvSpPr/>
          <p:nvPr>
            <p:ph type="body" sz="quarter" idx="13"/>
          </p:nvPr>
        </p:nvSpPr>
        <p:spPr>
          <a:xfrm>
            <a:off x="4833937" y="8947546"/>
            <a:ext cx="14716126" cy="660798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6" name="“Type a quote here.”"/>
          <p:cNvSpPr/>
          <p:nvPr>
            <p:ph type="body" sz="quarter" idx="14"/>
          </p:nvPr>
        </p:nvSpPr>
        <p:spPr>
          <a:xfrm>
            <a:off x="4833937" y="6000353"/>
            <a:ext cx="14716126" cy="965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7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/>
          <p:nvPr>
            <p:ph type="pic" idx="13"/>
          </p:nvPr>
        </p:nvSpPr>
        <p:spPr>
          <a:xfrm>
            <a:off x="3043535" y="0"/>
            <a:ext cx="18288001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5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sz="half" idx="13"/>
          </p:nvPr>
        </p:nvSpPr>
        <p:spPr>
          <a:xfrm>
            <a:off x="5325070" y="928687"/>
            <a:ext cx="13722210" cy="830461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/>
          <p:nvPr>
            <p:ph type="title"/>
          </p:nvPr>
        </p:nvSpPr>
        <p:spPr>
          <a:xfrm>
            <a:off x="4833937" y="9447609"/>
            <a:ext cx="14716126" cy="2000251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/>
          <p:nvPr>
            <p:ph type="body" sz="quarter" idx="1"/>
          </p:nvPr>
        </p:nvSpPr>
        <p:spPr>
          <a:xfrm>
            <a:off x="4833937" y="11519296"/>
            <a:ext cx="14716126" cy="158948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/>
          <p:nvPr>
            <p:ph type="title"/>
          </p:nvPr>
        </p:nvSpPr>
        <p:spPr>
          <a:xfrm>
            <a:off x="4833937" y="4536281"/>
            <a:ext cx="14716126" cy="4643438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2495609" y="898481"/>
            <a:ext cx="7489362" cy="1155501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/>
          <p:nvPr>
            <p:ph type="title"/>
          </p:nvPr>
        </p:nvSpPr>
        <p:spPr>
          <a:xfrm>
            <a:off x="4387453" y="892968"/>
            <a:ext cx="7500938" cy="5607845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/>
          <p:nvPr>
            <p:ph type="body" sz="quarter" idx="1"/>
          </p:nvPr>
        </p:nvSpPr>
        <p:spPr>
          <a:xfrm>
            <a:off x="4387453" y="6697265"/>
            <a:ext cx="7500938" cy="578643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10 Å=1nm  Fe XX=Fe19+"/>
          <p:cNvSpPr/>
          <p:nvPr/>
        </p:nvSpPr>
        <p:spPr>
          <a:xfrm>
            <a:off x="20171726" y="13046135"/>
            <a:ext cx="4127077" cy="58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900">
                <a:solidFill>
                  <a:srgbClr val="76D6FF"/>
                </a:solidFill>
              </a:defRPr>
            </a:pPr>
            <a:r>
              <a:t>10 Å=1nm  Fe XX=Fe</a:t>
            </a:r>
            <a:r>
              <a:rPr baseline="31999"/>
              <a:t>19+</a:t>
            </a:r>
          </a:p>
        </p:txBody>
      </p:sp>
      <p:sp>
        <p:nvSpPr>
          <p:cNvPr id="59" name="Dr Peter Young (http://pyoung.org/talks)"/>
          <p:cNvSpPr/>
          <p:nvPr/>
        </p:nvSpPr>
        <p:spPr>
          <a:xfrm>
            <a:off x="75712" y="13039785"/>
            <a:ext cx="6916802" cy="60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rgbClr val="76D6FF"/>
                </a:solidFill>
              </a:defRPr>
            </a:lvl1pPr>
          </a:lstStyle>
          <a:p>
            <a:pPr/>
            <a:r>
              <a:t>Dr Peter Young (http://pyoung.org/talks)</a:t>
            </a:r>
          </a:p>
        </p:txBody>
      </p:sp>
      <p:sp>
        <p:nvSpPr>
          <p:cNvPr id="6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Image"/>
          <p:cNvSpPr/>
          <p:nvPr>
            <p:ph type="pic" sz="quarter" idx="13"/>
          </p:nvPr>
        </p:nvSpPr>
        <p:spPr>
          <a:xfrm>
            <a:off x="12495609" y="3643312"/>
            <a:ext cx="7500938" cy="884039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8" name="Title Text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9" name="Body Level One…"/>
          <p:cNvSpPr/>
          <p:nvPr>
            <p:ph type="body" sz="quarter" idx="1"/>
          </p:nvPr>
        </p:nvSpPr>
        <p:spPr>
          <a:xfrm>
            <a:off x="4387453" y="3643312"/>
            <a:ext cx="7500938" cy="8840392"/>
          </a:xfrm>
          <a:prstGeom prst="rect">
            <a:avLst/>
          </a:prstGeom>
        </p:spPr>
        <p:txBody>
          <a:bodyPr/>
          <a:lstStyle>
            <a:lvl1pPr marL="465364" indent="-465364">
              <a:spcBef>
                <a:spcPts val="4500"/>
              </a:spcBef>
              <a:defRPr sz="3800"/>
            </a:lvl1pPr>
            <a:lvl2pPr marL="808264" indent="-465364">
              <a:spcBef>
                <a:spcPts val="4500"/>
              </a:spcBef>
              <a:defRPr sz="3800"/>
            </a:lvl2pPr>
            <a:lvl3pPr marL="1354364" indent="-465364">
              <a:spcBef>
                <a:spcPts val="4500"/>
              </a:spcBef>
              <a:defRPr sz="3800"/>
            </a:lvl3pPr>
            <a:lvl4pPr marL="1798864" indent="-465364">
              <a:spcBef>
                <a:spcPts val="4500"/>
              </a:spcBef>
              <a:defRPr sz="3800"/>
            </a:lvl4pPr>
            <a:lvl5pPr marL="2243364" indent="-465364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0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Body Level One…"/>
          <p:cNvSpPr/>
          <p:nvPr>
            <p:ph type="body" idx="1"/>
          </p:nvPr>
        </p:nvSpPr>
        <p:spPr>
          <a:xfrm>
            <a:off x="4387453" y="1785937"/>
            <a:ext cx="15609094" cy="10144126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/>
          <p:nvPr>
            <p:ph type="pic" sz="quarter" idx="13"/>
          </p:nvPr>
        </p:nvSpPr>
        <p:spPr>
          <a:xfrm>
            <a:off x="12513468" y="6983015"/>
            <a:ext cx="7500939" cy="5482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Image"/>
          <p:cNvSpPr/>
          <p:nvPr>
            <p:ph type="pic" sz="quarter" idx="14"/>
          </p:nvPr>
        </p:nvSpPr>
        <p:spPr>
          <a:xfrm>
            <a:off x="12513468" y="892968"/>
            <a:ext cx="7500939" cy="548282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7" name="Image"/>
          <p:cNvSpPr/>
          <p:nvPr>
            <p:ph type="pic" sz="half" idx="15"/>
          </p:nvPr>
        </p:nvSpPr>
        <p:spPr>
          <a:xfrm>
            <a:off x="4387453" y="892968"/>
            <a:ext cx="7500938" cy="1157287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8" name="Slide Number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/>
          <p:nvPr>
            <p:ph type="title"/>
          </p:nvPr>
        </p:nvSpPr>
        <p:spPr>
          <a:xfrm>
            <a:off x="4387453" y="357187"/>
            <a:ext cx="15609094" cy="30360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/>
          <p:nvPr>
            <p:ph type="body" idx="1"/>
          </p:nvPr>
        </p:nvSpPr>
        <p:spPr>
          <a:xfrm>
            <a:off x="4387453" y="3643312"/>
            <a:ext cx="15609094" cy="8840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/>
          <p:nvPr>
            <p:ph type="sldNum" sz="quarter" idx="2"/>
          </p:nvPr>
        </p:nvSpPr>
        <p:spPr>
          <a:xfrm>
            <a:off x="11935814" y="13019484"/>
            <a:ext cx="494513" cy="511176"/>
          </a:xfrm>
          <a:prstGeom prst="rect">
            <a:avLst/>
          </a:prstGeom>
          <a:ln w="12700">
            <a:miter lim="400000"/>
          </a:ln>
        </p:spPr>
        <p:txBody>
          <a:bodyPr wrap="none" lIns="71437" tIns="71437" rIns="71437" bIns="71437">
            <a:spAutoFit/>
          </a:bodyPr>
          <a:lstStyle>
            <a:lvl1pPr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08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1052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497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941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386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830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275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7197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164263" marR="0" indent="-608263" algn="l" defTabSz="821531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1531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Relationship Id="rId3" Type="http://schemas.openxmlformats.org/officeDocument/2006/relationships/image" Target="../media/image5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3" Type="http://schemas.microsoft.com/office/2007/relationships/media" Target="../media/media2.mp4"/><Relationship Id="rId4" Type="http://schemas.openxmlformats.org/officeDocument/2006/relationships/image" Target="../media/image14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3" Type="http://schemas.microsoft.com/office/2007/relationships/media" Target="../media/media3.mp4"/><Relationship Id="rId4" Type="http://schemas.openxmlformats.org/officeDocument/2006/relationships/image" Target="../media/image16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3" Type="http://schemas.microsoft.com/office/2007/relationships/media" Target="../media/media4.mp4"/><Relationship Id="rId4" Type="http://schemas.openxmlformats.org/officeDocument/2006/relationships/image" Target="../media/image17.png"/><Relationship Id="rId5" Type="http://schemas.openxmlformats.org/officeDocument/2006/relationships/video" Target="../media/media5.mp4"/><Relationship Id="rId6" Type="http://schemas.microsoft.com/office/2007/relationships/media" Target="../media/media5.mp4"/><Relationship Id="rId7" Type="http://schemas.openxmlformats.org/officeDocument/2006/relationships/image" Target="../media/image18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6.mp4"/><Relationship Id="rId3" Type="http://schemas.microsoft.com/office/2007/relationships/media" Target="../media/media6.mp4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video" Target="../media/media7.mp4"/><Relationship Id="rId7" Type="http://schemas.microsoft.com/office/2007/relationships/media" Target="../media/media7.mp4"/><Relationship Id="rId8" Type="http://schemas.openxmlformats.org/officeDocument/2006/relationships/image" Target="../media/image25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Relationship Id="rId4" Type="http://schemas.openxmlformats.org/officeDocument/2006/relationships/image" Target="../media/image2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Relationship Id="rId3" Type="http://schemas.openxmlformats.org/officeDocument/2006/relationships/image" Target="../media/image6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7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4.jpeg"/><Relationship Id="rId4" Type="http://schemas.openxmlformats.org/officeDocument/2006/relationships/video" Target="../media/media1.mpg"/><Relationship Id="rId5" Type="http://schemas.microsoft.com/office/2007/relationships/media" Target="../media/media1.mpg"/><Relationship Id="rId6" Type="http://schemas.openxmlformats.org/officeDocument/2006/relationships/image" Target="../media/image8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tif"/><Relationship Id="rId3" Type="http://schemas.openxmlformats.org/officeDocument/2006/relationships/image" Target="../media/image2.tif"/><Relationship Id="rId4" Type="http://schemas.openxmlformats.org/officeDocument/2006/relationships/image" Target="../media/image12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EUV spectroscopy: connecting the corona to the heliosphere"/>
          <p:cNvSpPr/>
          <p:nvPr>
            <p:ph type="ctrTitle"/>
          </p:nvPr>
        </p:nvSpPr>
        <p:spPr>
          <a:prstGeom prst="rect">
            <a:avLst/>
          </a:prstGeom>
        </p:spPr>
        <p:txBody>
          <a:bodyPr anchor="ctr"/>
          <a:lstStyle>
            <a:lvl1pPr>
              <a:defRPr b="1" sz="6200">
                <a:solidFill>
                  <a:srgbClr val="0096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EUV spectroscopy: connecting the corona to the heliosphere</a:t>
            </a:r>
          </a:p>
        </p:txBody>
      </p:sp>
      <p:sp>
        <p:nvSpPr>
          <p:cNvPr id="122" name="Dr Peter Young…"/>
          <p:cNvSpPr/>
          <p:nvPr>
            <p:ph type="subTitle" sz="quarter" idx="1"/>
          </p:nvPr>
        </p:nvSpPr>
        <p:spPr>
          <a:xfrm>
            <a:off x="4833937" y="7072312"/>
            <a:ext cx="14716126" cy="3186889"/>
          </a:xfrm>
          <a:prstGeom prst="rect">
            <a:avLst/>
          </a:prstGeom>
        </p:spPr>
        <p:txBody>
          <a:bodyPr/>
          <a:lstStyle/>
          <a:p>
            <a:pPr>
              <a:defRPr b="1">
                <a:latin typeface="Helvetica"/>
                <a:ea typeface="Helvetica"/>
                <a:cs typeface="Helvetica"/>
                <a:sym typeface="Helvetica"/>
              </a:defRPr>
            </a:pPr>
            <a:r>
              <a:t>Dr Peter Young</a:t>
            </a:r>
          </a:p>
          <a:p>
            <a:pPr>
              <a:defRPr sz="4000"/>
            </a:pPr>
            <a:r>
              <a:t>George Mason University, USA</a:t>
            </a:r>
          </a:p>
          <a:p>
            <a:pPr>
              <a:defRPr sz="4000"/>
            </a:pPr>
            <a:r>
              <a:t>NASA Goddard Space Flight Center, USA</a:t>
            </a:r>
          </a:p>
          <a:p>
            <a:pPr>
              <a:defRPr sz="4000"/>
            </a:pPr>
            <a:r>
              <a:t>Northumbria University, UK</a:t>
            </a:r>
          </a:p>
        </p:txBody>
      </p:sp>
      <p:sp>
        <p:nvSpPr>
          <p:cNvPr id="123" name="Hinode/EIS [2006-]…"/>
          <p:cNvSpPr/>
          <p:nvPr/>
        </p:nvSpPr>
        <p:spPr>
          <a:xfrm>
            <a:off x="18385113" y="9499317"/>
            <a:ext cx="4838828" cy="141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4200">
                <a:solidFill>
                  <a:srgbClr val="FF7E79"/>
                </a:solidFill>
              </a:defRPr>
            </a:pPr>
            <a:r>
              <a:t>Hinode/EIS [2006-]</a:t>
            </a:r>
          </a:p>
          <a:p>
            <a:pPr algn="l">
              <a:defRPr sz="4200">
                <a:solidFill>
                  <a:srgbClr val="FF7E79"/>
                </a:solidFill>
              </a:defRPr>
            </a:pPr>
            <a:r>
              <a:t>IRIS [2013-]</a:t>
            </a:r>
          </a:p>
        </p:txBody>
      </p:sp>
      <p:sp>
        <p:nvSpPr>
          <p:cNvPr id="124" name="10 Å=1nm  Fe XX=Fe19+"/>
          <p:cNvSpPr/>
          <p:nvPr/>
        </p:nvSpPr>
        <p:spPr>
          <a:xfrm>
            <a:off x="20171726" y="13046135"/>
            <a:ext cx="4127077" cy="5873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2900">
                <a:solidFill>
                  <a:srgbClr val="76D6FF"/>
                </a:solidFill>
              </a:defRPr>
            </a:pPr>
            <a:r>
              <a:t>10 Å=1nm  Fe XX=Fe</a:t>
            </a:r>
            <a:r>
              <a:rPr baseline="31999"/>
              <a:t>19+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3" grpId="1"/>
      <p:bldP build="whole" bldLvl="1" animBg="1" rev="0" advAuto="0" spid="124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Element abundances"/>
          <p:cNvSpPr/>
          <p:nvPr>
            <p:ph type="title"/>
          </p:nvPr>
        </p:nvSpPr>
        <p:spPr>
          <a:xfrm>
            <a:off x="2560392" y="1021989"/>
            <a:ext cx="10810728" cy="1267180"/>
          </a:xfrm>
          <a:prstGeom prst="rect">
            <a:avLst/>
          </a:prstGeom>
        </p:spPr>
        <p:txBody>
          <a:bodyPr/>
          <a:lstStyle>
            <a:lvl1pPr defTabSz="542210">
              <a:defRPr b="1" sz="7392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Element abundances</a:t>
            </a:r>
          </a:p>
        </p:txBody>
      </p:sp>
      <p:sp>
        <p:nvSpPr>
          <p:cNvPr id="198" name="Mg/Ne FIP bias at 0.7 MK is the key measurement for SPICE [Mg VIII/Ne VIII]"/>
          <p:cNvSpPr/>
          <p:nvPr>
            <p:ph type="body" sz="quarter" idx="1"/>
          </p:nvPr>
        </p:nvSpPr>
        <p:spPr>
          <a:xfrm>
            <a:off x="1107279" y="3107141"/>
            <a:ext cx="13297929" cy="2112905"/>
          </a:xfrm>
          <a:prstGeom prst="rect">
            <a:avLst/>
          </a:prstGeom>
        </p:spPr>
        <p:txBody>
          <a:bodyPr anchor="t"/>
          <a:lstStyle/>
          <a:p>
            <a:pPr marL="491289" indent="-491289">
              <a:lnSpc>
                <a:spcPct val="110000"/>
              </a:lnSpc>
              <a:spcBef>
                <a:spcPts val="2000"/>
              </a:spcBef>
              <a:defRPr sz="4200"/>
            </a:pPr>
            <a:r>
              <a:t>Mg/Ne FIP bias at 0.7 MK is the key measurement for SPICE </a:t>
            </a:r>
            <a:r>
              <a:rPr sz="3200">
                <a:solidFill>
                  <a:srgbClr val="76D6FF"/>
                </a:solidFill>
              </a:rPr>
              <a:t>[Mg VIII/Ne VIII]</a:t>
            </a:r>
          </a:p>
        </p:txBody>
      </p:sp>
      <p:sp>
        <p:nvSpPr>
          <p:cNvPr id="199" name="➡ see Alessandra Giunta’s talk"/>
          <p:cNvSpPr/>
          <p:nvPr/>
        </p:nvSpPr>
        <p:spPr>
          <a:xfrm>
            <a:off x="2366505" y="10714543"/>
            <a:ext cx="7494604" cy="77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4200">
                <a:solidFill>
                  <a:srgbClr val="FFFB00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➡ </a:t>
            </a:r>
            <a:r>
              <a:t>see Alessandra Giunta’s talk</a:t>
            </a:r>
          </a:p>
        </p:txBody>
      </p:sp>
      <p:grpSp>
        <p:nvGrpSpPr>
          <p:cNvPr id="202" name="Group"/>
          <p:cNvGrpSpPr/>
          <p:nvPr/>
        </p:nvGrpSpPr>
        <p:grpSpPr>
          <a:xfrm>
            <a:off x="14949614" y="682690"/>
            <a:ext cx="8987048" cy="7056643"/>
            <a:chOff x="0" y="0"/>
            <a:chExt cx="8987046" cy="7056642"/>
          </a:xfrm>
        </p:grpSpPr>
        <p:pic>
          <p:nvPicPr>
            <p:cNvPr id="200" name="Screen Shot 2017-03-28 at 2.08.21 PM.png" descr="Screen Shot 2017-03-28 at 2.08.21 PM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9616" t="5483" r="9616" b="19234"/>
            <a:stretch>
              <a:fillRect/>
            </a:stretch>
          </p:blipFill>
          <p:spPr>
            <a:xfrm>
              <a:off x="0" y="0"/>
              <a:ext cx="8987047" cy="7056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1" name="AIA 171…"/>
            <p:cNvSpPr/>
            <p:nvPr/>
          </p:nvSpPr>
          <p:spPr>
            <a:xfrm>
              <a:off x="6810921" y="5265128"/>
              <a:ext cx="1940078" cy="1108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algn="l">
                <a:defRPr sz="3200"/>
              </a:pPr>
              <a:r>
                <a:t>AIA 171</a:t>
              </a:r>
            </a:p>
            <a:p>
              <a:pPr algn="l">
                <a:defRPr sz="3200"/>
              </a:pPr>
              <a:r>
                <a:t>Fan loops</a:t>
              </a:r>
            </a:p>
          </p:txBody>
        </p:sp>
      </p:grpSp>
      <p:grpSp>
        <p:nvGrpSpPr>
          <p:cNvPr id="214" name="Group"/>
          <p:cNvGrpSpPr/>
          <p:nvPr/>
        </p:nvGrpSpPr>
        <p:grpSpPr>
          <a:xfrm>
            <a:off x="12077506" y="8053503"/>
            <a:ext cx="7879357" cy="5368950"/>
            <a:chOff x="0" y="0"/>
            <a:chExt cx="7879355" cy="5368948"/>
          </a:xfrm>
        </p:grpSpPr>
        <p:pic>
          <p:nvPicPr>
            <p:cNvPr id="203" name="41116_2015_9002_Fig1.jpg" descr="41116_2015_9002_Fig1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9184" t="49357" r="0" b="4248"/>
            <a:stretch>
              <a:fillRect/>
            </a:stretch>
          </p:blipFill>
          <p:spPr>
            <a:xfrm>
              <a:off x="1073198" y="0"/>
              <a:ext cx="6806158" cy="44096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04" name="Quiet Sun…"/>
            <p:cNvSpPr/>
            <p:nvPr/>
          </p:nvSpPr>
          <p:spPr>
            <a:xfrm>
              <a:off x="3768279" y="2852087"/>
              <a:ext cx="3792044" cy="1108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algn="r">
                <a:defRPr sz="3200">
                  <a:solidFill>
                    <a:srgbClr val="9437FF"/>
                  </a:solidFill>
                </a:defRPr>
              </a:pPr>
              <a:r>
                <a:t>Quiet Sun</a:t>
              </a:r>
            </a:p>
            <a:p>
              <a:pPr algn="r">
                <a:defRPr sz="3200">
                  <a:solidFill>
                    <a:srgbClr val="9437FF"/>
                  </a:solidFill>
                </a:defRPr>
              </a:pPr>
              <a:r>
                <a:t>Laming et al. (1995)</a:t>
              </a:r>
            </a:p>
          </p:txBody>
        </p:sp>
        <p:sp>
          <p:nvSpPr>
            <p:cNvPr id="205" name="Line"/>
            <p:cNvSpPr/>
            <p:nvPr/>
          </p:nvSpPr>
          <p:spPr>
            <a:xfrm>
              <a:off x="4132129" y="935301"/>
              <a:ext cx="1" cy="1108076"/>
            </a:xfrm>
            <a:prstGeom prst="line">
              <a:avLst/>
            </a:prstGeom>
            <a:noFill/>
            <a:ln w="76200" cap="flat">
              <a:solidFill>
                <a:srgbClr val="9437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206" name="Log ( Temperature / K )"/>
            <p:cNvSpPr/>
            <p:nvPr/>
          </p:nvSpPr>
          <p:spPr>
            <a:xfrm>
              <a:off x="2517090" y="4768873"/>
              <a:ext cx="4087115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000"/>
              </a:lvl1pPr>
            </a:lstStyle>
            <a:p>
              <a:pPr/>
              <a:r>
                <a:t>Log ( Temperature / K )</a:t>
              </a:r>
            </a:p>
          </p:txBody>
        </p:sp>
        <p:sp>
          <p:nvSpPr>
            <p:cNvPr id="207" name="Log ( EM / cm-5 )"/>
            <p:cNvSpPr/>
            <p:nvPr/>
          </p:nvSpPr>
          <p:spPr>
            <a:xfrm rot="16200000">
              <a:off x="-1203198" y="2106612"/>
              <a:ext cx="3006472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>
                <a:defRPr sz="3000"/>
              </a:pPr>
              <a:r>
                <a:t>Log ( EM / cm</a:t>
              </a:r>
              <a:r>
                <a:rPr baseline="31999"/>
                <a:t>-5</a:t>
              </a:r>
              <a:r>
                <a:t> )</a:t>
              </a:r>
            </a:p>
          </p:txBody>
        </p:sp>
        <p:sp>
          <p:nvSpPr>
            <p:cNvPr id="208" name="5.8"/>
            <p:cNvSpPr/>
            <p:nvPr/>
          </p:nvSpPr>
          <p:spPr>
            <a:xfrm>
              <a:off x="3789547" y="4390407"/>
              <a:ext cx="685166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000"/>
              </a:lvl1pPr>
            </a:lstStyle>
            <a:p>
              <a:pPr/>
              <a:r>
                <a:t>5.8</a:t>
              </a:r>
            </a:p>
          </p:txBody>
        </p:sp>
        <p:sp>
          <p:nvSpPr>
            <p:cNvPr id="209" name="6.2"/>
            <p:cNvSpPr/>
            <p:nvPr/>
          </p:nvSpPr>
          <p:spPr>
            <a:xfrm>
              <a:off x="5484476" y="4390407"/>
              <a:ext cx="685166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000"/>
              </a:lvl1pPr>
            </a:lstStyle>
            <a:p>
              <a:pPr/>
              <a:r>
                <a:t>6.2</a:t>
              </a:r>
            </a:p>
          </p:txBody>
        </p:sp>
        <p:sp>
          <p:nvSpPr>
            <p:cNvPr id="210" name="5.4"/>
            <p:cNvSpPr/>
            <p:nvPr/>
          </p:nvSpPr>
          <p:spPr>
            <a:xfrm>
              <a:off x="2094618" y="4390407"/>
              <a:ext cx="685166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000"/>
              </a:lvl1pPr>
            </a:lstStyle>
            <a:p>
              <a:pPr/>
              <a:r>
                <a:t>5.4</a:t>
              </a:r>
            </a:p>
          </p:txBody>
        </p:sp>
        <p:sp>
          <p:nvSpPr>
            <p:cNvPr id="211" name="49"/>
            <p:cNvSpPr/>
            <p:nvPr/>
          </p:nvSpPr>
          <p:spPr>
            <a:xfrm>
              <a:off x="492666" y="2318702"/>
              <a:ext cx="579248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000"/>
              </a:lvl1pPr>
            </a:lstStyle>
            <a:p>
              <a:pPr/>
              <a:r>
                <a:t>49</a:t>
              </a:r>
            </a:p>
          </p:txBody>
        </p:sp>
        <p:sp>
          <p:nvSpPr>
            <p:cNvPr id="212" name="50"/>
            <p:cNvSpPr/>
            <p:nvPr/>
          </p:nvSpPr>
          <p:spPr>
            <a:xfrm>
              <a:off x="492666" y="1039972"/>
              <a:ext cx="579248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000"/>
              </a:lvl1pPr>
            </a:lstStyle>
            <a:p>
              <a:pPr/>
              <a:r>
                <a:t>50</a:t>
              </a:r>
            </a:p>
          </p:txBody>
        </p:sp>
        <p:sp>
          <p:nvSpPr>
            <p:cNvPr id="213" name="48"/>
            <p:cNvSpPr/>
            <p:nvPr/>
          </p:nvSpPr>
          <p:spPr>
            <a:xfrm>
              <a:off x="492666" y="3597432"/>
              <a:ext cx="579248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000"/>
              </a:lvl1pPr>
            </a:lstStyle>
            <a:p>
              <a:pPr/>
              <a:r>
                <a:t>48</a:t>
              </a:r>
            </a:p>
          </p:txBody>
        </p:sp>
      </p:grpSp>
      <p:sp>
        <p:nvSpPr>
          <p:cNvPr id="215" name="What can we expect?…"/>
          <p:cNvSpPr/>
          <p:nvPr/>
        </p:nvSpPr>
        <p:spPr>
          <a:xfrm>
            <a:off x="1107279" y="5014861"/>
            <a:ext cx="13297929" cy="44082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/>
          <a:p>
            <a:pPr marL="491289" indent="-491289" algn="l">
              <a:lnSpc>
                <a:spcPct val="110000"/>
              </a:lnSpc>
              <a:spcBef>
                <a:spcPts val="2000"/>
              </a:spcBef>
              <a:buSzPct val="75000"/>
              <a:buChar char="•"/>
              <a:defRPr i="1" sz="4200">
                <a:latin typeface="Helvetica"/>
                <a:ea typeface="Helvetica"/>
                <a:cs typeface="Helvetica"/>
                <a:sym typeface="Helvetica"/>
              </a:defRPr>
            </a:pPr>
            <a:r>
              <a:t>What can we expect?</a:t>
            </a:r>
          </a:p>
          <a:p>
            <a:pPr lvl="1" marL="935789" indent="-491289" algn="l">
              <a:lnSpc>
                <a:spcPct val="110000"/>
              </a:lnSpc>
              <a:spcBef>
                <a:spcPts val="2000"/>
              </a:spcBef>
              <a:buSzPct val="75000"/>
              <a:buChar char="-"/>
              <a:defRPr sz="4200"/>
            </a:pPr>
            <a:r>
              <a:t>fan loops will show high FIP bias (4-10)</a:t>
            </a:r>
          </a:p>
          <a:p>
            <a:pPr lvl="1" marL="935789" indent="-491289" algn="l">
              <a:lnSpc>
                <a:spcPct val="110000"/>
              </a:lnSpc>
              <a:spcBef>
                <a:spcPts val="2000"/>
              </a:spcBef>
              <a:buSzPct val="75000"/>
              <a:buChar char="-"/>
              <a:defRPr sz="4200"/>
            </a:pPr>
            <a:r>
              <a:t>good ratio for coronal holes &amp; plumes</a:t>
            </a:r>
          </a:p>
          <a:p>
            <a:pPr lvl="1" marL="935789" indent="-491289" algn="l">
              <a:lnSpc>
                <a:spcPct val="110000"/>
              </a:lnSpc>
              <a:spcBef>
                <a:spcPts val="2000"/>
              </a:spcBef>
              <a:buSzPct val="75000"/>
              <a:buChar char="-"/>
              <a:defRPr sz="4200"/>
            </a:pPr>
            <a:r>
              <a:t>will quiet Sun show FIP bias?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5" grpId="1"/>
      <p:bldP build="whole" bldLvl="1" animBg="1" rev="0" advAuto="0" spid="214" grpId="3"/>
      <p:bldP build="whole" bldLvl="1" animBg="1" rev="0" advAuto="0" spid="199" grpId="4"/>
      <p:bldP build="whole" bldLvl="1" animBg="1" rev="0" advAuto="0" spid="202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UV bursts in active regions"/>
          <p:cNvSpPr/>
          <p:nvPr>
            <p:ph type="title"/>
          </p:nvPr>
        </p:nvSpPr>
        <p:spPr>
          <a:xfrm>
            <a:off x="3581339" y="357187"/>
            <a:ext cx="17221322" cy="1267179"/>
          </a:xfrm>
          <a:prstGeom prst="rect">
            <a:avLst/>
          </a:prstGeom>
        </p:spPr>
        <p:txBody>
          <a:bodyPr/>
          <a:lstStyle>
            <a:lvl1pPr defTabSz="542210">
              <a:defRPr b="1" sz="7392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UV bursts in active regions</a:t>
            </a:r>
          </a:p>
        </p:txBody>
      </p:sp>
      <p:sp>
        <p:nvSpPr>
          <p:cNvPr id="218" name="Intense brightenings in the transition region (IRIS; Si IV)"/>
          <p:cNvSpPr/>
          <p:nvPr>
            <p:ph type="body" idx="1"/>
          </p:nvPr>
        </p:nvSpPr>
        <p:spPr>
          <a:xfrm>
            <a:off x="4431291" y="1941091"/>
            <a:ext cx="15521418" cy="10613841"/>
          </a:xfrm>
          <a:prstGeom prst="rect">
            <a:avLst/>
          </a:prstGeom>
        </p:spPr>
        <p:txBody>
          <a:bodyPr anchor="t"/>
          <a:lstStyle>
            <a:lvl1pPr marL="491289" indent="-491289">
              <a:lnSpc>
                <a:spcPct val="120000"/>
              </a:lnSpc>
              <a:spcBef>
                <a:spcPts val="2000"/>
              </a:spcBef>
              <a:defRPr sz="4200"/>
            </a:lvl1pPr>
          </a:lstStyle>
          <a:p>
            <a:pPr/>
            <a:r>
              <a:t>Intense brightenings in the transition region (IRIS; Si IV)</a:t>
            </a:r>
          </a:p>
        </p:txBody>
      </p:sp>
      <p:sp>
        <p:nvSpPr>
          <p:cNvPr id="219" name="Fundamental reconnection event"/>
          <p:cNvSpPr/>
          <p:nvPr/>
        </p:nvSpPr>
        <p:spPr>
          <a:xfrm>
            <a:off x="2307382" y="11217650"/>
            <a:ext cx="7973620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 algn="l">
              <a:defRPr sz="4200">
                <a:solidFill>
                  <a:srgbClr val="FF7E79"/>
                </a:solidFill>
              </a:defRPr>
            </a:lvl1pPr>
          </a:lstStyle>
          <a:p>
            <a:pPr/>
            <a:r>
              <a:t>Fundamental reconnection event</a:t>
            </a:r>
          </a:p>
        </p:txBody>
      </p:sp>
      <p:pic>
        <p:nvPicPr>
          <p:cNvPr id="220" name="iris_bursts.mp4" descr="iris_bursts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33368" y="3105457"/>
            <a:ext cx="21317264" cy="7505086"/>
          </a:xfrm>
          <a:prstGeom prst="rect">
            <a:avLst/>
          </a:prstGeom>
          <a:ln w="12700">
            <a:miter lim="400000"/>
          </a:ln>
        </p:spPr>
      </p:pic>
      <p:sp>
        <p:nvSpPr>
          <p:cNvPr id="221" name="Precursors to flares and eruptions?…"/>
          <p:cNvSpPr/>
          <p:nvPr/>
        </p:nvSpPr>
        <p:spPr>
          <a:xfrm>
            <a:off x="12857533" y="11198101"/>
            <a:ext cx="8614233" cy="1260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4200">
                <a:solidFill>
                  <a:srgbClr val="FF7E79"/>
                </a:solidFill>
              </a:defRPr>
            </a:pPr>
            <a:r>
              <a:t>Precursors to flares and eruptions?</a:t>
            </a:r>
          </a:p>
          <a:p>
            <a:pPr algn="l">
              <a:defRPr sz="3200">
                <a:solidFill>
                  <a:srgbClr val="FF7E79"/>
                </a:solidFill>
              </a:defRPr>
            </a:pPr>
            <a:r>
              <a:t>[J. Zhang &amp; J. Wang (2002, ApJ)]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0000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video>
          </p:childTnLst>
        </p:cTn>
      </p:par>
    </p:tnLst>
    <p:bldLst>
      <p:bldP build="whole" bldLvl="1" animBg="1" rev="0" advAuto="0" spid="219" grpId="2"/>
      <p:bldP build="whole" bldLvl="1" animBg="1" rev="0" advAuto="0" spid="221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UV bursts in active regions"/>
          <p:cNvSpPr/>
          <p:nvPr>
            <p:ph type="title"/>
          </p:nvPr>
        </p:nvSpPr>
        <p:spPr>
          <a:xfrm>
            <a:off x="3581339" y="357187"/>
            <a:ext cx="17221322" cy="1267179"/>
          </a:xfrm>
          <a:prstGeom prst="rect">
            <a:avLst/>
          </a:prstGeom>
        </p:spPr>
        <p:txBody>
          <a:bodyPr/>
          <a:lstStyle>
            <a:lvl1pPr defTabSz="542210">
              <a:defRPr b="1" sz="7392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UV bursts in active regions</a:t>
            </a:r>
          </a:p>
        </p:txBody>
      </p:sp>
      <p:sp>
        <p:nvSpPr>
          <p:cNvPr id="224" name="What can SPICE &amp; SolO do?…"/>
          <p:cNvSpPr/>
          <p:nvPr/>
        </p:nvSpPr>
        <p:spPr>
          <a:xfrm>
            <a:off x="13095161" y="2767779"/>
            <a:ext cx="10513226" cy="8434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/>
          <a:p>
            <a:pPr algn="l">
              <a:lnSpc>
                <a:spcPct val="120000"/>
              </a:lnSpc>
              <a:spcBef>
                <a:spcPts val="2000"/>
              </a:spcBef>
              <a:defRPr i="1" sz="420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can SPICE &amp; SolO do?</a:t>
            </a:r>
          </a:p>
          <a:p>
            <a:pPr marL="491289" indent="-491289" algn="l">
              <a:lnSpc>
                <a:spcPct val="120000"/>
              </a:lnSpc>
              <a:spcBef>
                <a:spcPts val="2000"/>
              </a:spcBef>
              <a:buSzPct val="75000"/>
              <a:buChar char="•"/>
              <a:defRPr sz="4200"/>
            </a:pPr>
            <a:r>
              <a:t>What is max temperature of events?</a:t>
            </a:r>
            <a:r>
              <a:rPr sz="3200">
                <a:solidFill>
                  <a:srgbClr val="76D6FF"/>
                </a:solidFill>
              </a:rPr>
              <a:t> [O IV-VI, Ne VIII]</a:t>
            </a:r>
            <a:endParaRPr sz="3200">
              <a:solidFill>
                <a:srgbClr val="76D6FF"/>
              </a:solidFill>
            </a:endParaRPr>
          </a:p>
          <a:p>
            <a:pPr marL="491289" indent="-491289" algn="l">
              <a:lnSpc>
                <a:spcPct val="120000"/>
              </a:lnSpc>
              <a:spcBef>
                <a:spcPts val="2000"/>
              </a:spcBef>
              <a:buSzPct val="75000"/>
              <a:buChar char="•"/>
              <a:defRPr sz="4200"/>
            </a:pPr>
            <a:r>
              <a:t>How high is the density? </a:t>
            </a:r>
            <a:r>
              <a:rPr sz="3200">
                <a:solidFill>
                  <a:srgbClr val="76D6FF"/>
                </a:solidFill>
              </a:rPr>
              <a:t>[O V, Ne VI diagnostics]</a:t>
            </a:r>
            <a:endParaRPr sz="3200">
              <a:solidFill>
                <a:srgbClr val="76D6FF"/>
              </a:solidFill>
            </a:endParaRPr>
          </a:p>
          <a:p>
            <a:pPr marL="491289" indent="-491289" algn="l">
              <a:lnSpc>
                <a:spcPct val="120000"/>
              </a:lnSpc>
              <a:spcBef>
                <a:spcPts val="2000"/>
              </a:spcBef>
              <a:buSzPct val="75000"/>
              <a:buChar char="•"/>
              <a:defRPr sz="4200"/>
            </a:pPr>
            <a:r>
              <a:t>Statistics for SEE-productive regions </a:t>
            </a:r>
            <a:r>
              <a:rPr sz="3200">
                <a:solidFill>
                  <a:srgbClr val="76D6FF"/>
                </a:solidFill>
              </a:rPr>
              <a:t>[using slot images]</a:t>
            </a:r>
            <a:endParaRPr sz="3200">
              <a:solidFill>
                <a:srgbClr val="76D6FF"/>
              </a:solidFill>
            </a:endParaRPr>
          </a:p>
          <a:p>
            <a:pPr marL="491289" indent="-491289" algn="l">
              <a:lnSpc>
                <a:spcPct val="120000"/>
              </a:lnSpc>
              <a:spcBef>
                <a:spcPts val="2000"/>
              </a:spcBef>
              <a:buSzPct val="75000"/>
              <a:buChar char="•"/>
              <a:defRPr sz="4200"/>
            </a:pPr>
            <a:r>
              <a:t>Magnetic topology </a:t>
            </a:r>
            <a:r>
              <a:rPr sz="3200">
                <a:solidFill>
                  <a:srgbClr val="76D6FF"/>
                </a:solidFill>
              </a:rPr>
              <a:t>[PHI magnetograms]</a:t>
            </a:r>
          </a:p>
          <a:p>
            <a:pPr marL="491289" indent="-491289" algn="l">
              <a:lnSpc>
                <a:spcPct val="120000"/>
              </a:lnSpc>
              <a:spcBef>
                <a:spcPts val="2000"/>
              </a:spcBef>
              <a:buSzPct val="75000"/>
              <a:buChar char="•"/>
              <a:defRPr sz="4200"/>
            </a:pPr>
            <a:r>
              <a:t>Chromosphere/coronal imaging </a:t>
            </a:r>
            <a:r>
              <a:rPr sz="3200">
                <a:solidFill>
                  <a:srgbClr val="76D6FF"/>
                </a:solidFill>
              </a:rPr>
              <a:t>[EUI]</a:t>
            </a:r>
          </a:p>
        </p:txBody>
      </p:sp>
      <p:sp>
        <p:nvSpPr>
          <p:cNvPr id="225" name="A zoo of line profiles…"/>
          <p:cNvSpPr/>
          <p:nvPr/>
        </p:nvSpPr>
        <p:spPr>
          <a:xfrm>
            <a:off x="1460340" y="9501949"/>
            <a:ext cx="9948342" cy="12896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lnSpc>
                <a:spcPct val="110000"/>
              </a:lnSpc>
              <a:defRPr sz="3600">
                <a:solidFill>
                  <a:srgbClr val="FF7E79"/>
                </a:solidFill>
              </a:defRPr>
            </a:pPr>
            <a:r>
              <a:t>A zoo of line profiles</a:t>
            </a:r>
          </a:p>
          <a:p>
            <a:pPr algn="l">
              <a:lnSpc>
                <a:spcPct val="110000"/>
              </a:lnSpc>
              <a:defRPr sz="3600">
                <a:solidFill>
                  <a:srgbClr val="FF7E79"/>
                </a:solidFill>
              </a:defRPr>
            </a:pPr>
            <a:r>
              <a:t>- are they telling us about the reconnection site?</a:t>
            </a:r>
          </a:p>
        </p:txBody>
      </p:sp>
      <p:grpSp>
        <p:nvGrpSpPr>
          <p:cNvPr id="229" name="Group"/>
          <p:cNvGrpSpPr/>
          <p:nvPr/>
        </p:nvGrpSpPr>
        <p:grpSpPr>
          <a:xfrm>
            <a:off x="2853693" y="2286856"/>
            <a:ext cx="18676613" cy="10096790"/>
            <a:chOff x="0" y="0"/>
            <a:chExt cx="18676612" cy="10096788"/>
          </a:xfrm>
        </p:grpSpPr>
        <p:pic>
          <p:nvPicPr>
            <p:cNvPr id="226" name="plot_all_2d_profiles_reverse.png" descr="plot_all_2d_profiles_reverse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4142" t="0" r="0" b="60592"/>
            <a:stretch>
              <a:fillRect/>
            </a:stretch>
          </p:blipFill>
          <p:spPr>
            <a:xfrm>
              <a:off x="1035515" y="0"/>
              <a:ext cx="17641098" cy="906849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7" name="Velocity / km s-1"/>
            <p:cNvSpPr/>
            <p:nvPr/>
          </p:nvSpPr>
          <p:spPr>
            <a:xfrm>
              <a:off x="7835555" y="9192482"/>
              <a:ext cx="4040914" cy="9043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/>
            <a:p>
              <a:pPr algn="l">
                <a:defRPr sz="4200"/>
              </a:pPr>
              <a:r>
                <a:t>Velocity / km s</a:t>
              </a:r>
              <a:r>
                <a:rPr baseline="31999"/>
                <a:t>-1</a:t>
              </a:r>
            </a:p>
          </p:txBody>
        </p:sp>
        <p:sp>
          <p:nvSpPr>
            <p:cNvPr id="228" name="Solar-Y / arcsec"/>
            <p:cNvSpPr/>
            <p:nvPr/>
          </p:nvSpPr>
          <p:spPr>
            <a:xfrm rot="16200000">
              <a:off x="-1583492" y="4082015"/>
              <a:ext cx="4071290" cy="90430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noAutofit/>
            </a:bodyPr>
            <a:lstStyle>
              <a:lvl1pPr algn="l">
                <a:defRPr sz="4200"/>
              </a:lvl1pPr>
            </a:lstStyle>
            <a:p>
              <a:pPr/>
              <a:r>
                <a:t>Solar-Y / arcsec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mph" nodeType="clickEffect" presetSubtype="0" presetID="6" grpId="1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499" fill="hold"/>
                                        <p:tgtEl>
                                          <p:spTgt spid="2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path" nodeType="afterEffect" presetSubtype="0" presetID="-1" grpId="2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L -0.246828 -0.083387" origin="layout" pathEditMode="relative">
                                      <p:cBhvr>
                                        <p:cTn id="9" dur="400" fill="hold"/>
                                        <p:tgtEl>
                                          <p:spTgt spid="2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9" grpId="1"/>
      <p:bldP build="whole" bldLvl="1" animBg="1" rev="0" advAuto="0" spid="225" grpId="3"/>
      <p:bldP build="whole" bldLvl="1" animBg="1" rev="0" advAuto="0" spid="224" grpId="4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Example 1: IRIS, 29-Mar-2014 X-flare [Kleint et al. 2015, ApJ]…"/>
          <p:cNvSpPr/>
          <p:nvPr>
            <p:ph type="body" sz="half" idx="1"/>
          </p:nvPr>
        </p:nvSpPr>
        <p:spPr>
          <a:xfrm>
            <a:off x="1237436" y="3844001"/>
            <a:ext cx="15563153" cy="5369764"/>
          </a:xfrm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ct val="120000"/>
              </a:lnSpc>
              <a:spcBef>
                <a:spcPts val="2000"/>
              </a:spcBef>
              <a:buSzTx/>
              <a:buNone/>
              <a:defRPr sz="4200"/>
            </a:pPr>
            <a:r>
              <a:rPr>
                <a:solidFill>
                  <a:srgbClr val="FFFB00"/>
                </a:solidFill>
              </a:rPr>
              <a:t>Example 1</a:t>
            </a:r>
            <a:r>
              <a:t>: IRIS, 29-Mar-2014 X-flare </a:t>
            </a:r>
            <a:r>
              <a:rPr sz="3200">
                <a:solidFill>
                  <a:srgbClr val="76D6FF"/>
                </a:solidFill>
              </a:rPr>
              <a:t>[Kleint et al. 2015, ApJ]</a:t>
            </a:r>
          </a:p>
          <a:p>
            <a:pPr marL="0" indent="0">
              <a:lnSpc>
                <a:spcPct val="120000"/>
              </a:lnSpc>
              <a:spcBef>
                <a:spcPts val="2000"/>
              </a:spcBef>
              <a:buSzTx/>
              <a:buNone/>
              <a:defRPr sz="4200"/>
            </a:pPr>
            <a:r>
              <a:t>Filament ejecta tracked in transverse and longitudinal directions</a:t>
            </a:r>
          </a:p>
          <a:p>
            <a:pPr marL="491289" indent="-491289">
              <a:lnSpc>
                <a:spcPct val="120000"/>
              </a:lnSpc>
              <a:spcBef>
                <a:spcPts val="2000"/>
              </a:spcBef>
              <a:defRPr sz="4200"/>
            </a:pPr>
            <a:r>
              <a:t>speeds up to 600 km s</a:t>
            </a:r>
            <a:r>
              <a:rPr baseline="31999"/>
              <a:t>-1</a:t>
            </a:r>
            <a:r>
              <a:t> @ 40 Mm from flare site</a:t>
            </a:r>
          </a:p>
          <a:p>
            <a:pPr marL="491289" indent="-491289">
              <a:lnSpc>
                <a:spcPct val="120000"/>
              </a:lnSpc>
              <a:spcBef>
                <a:spcPts val="2000"/>
              </a:spcBef>
              <a:defRPr sz="4200"/>
            </a:pPr>
            <a:r>
              <a:t>acceleration: 3-5 km s</a:t>
            </a:r>
            <a:r>
              <a:rPr baseline="31999"/>
              <a:t>-2</a:t>
            </a:r>
            <a:r>
              <a:t> (high!)</a:t>
            </a:r>
          </a:p>
        </p:txBody>
      </p:sp>
      <p:pic>
        <p:nvPicPr>
          <p:cNvPr id="232" name="iris_eruption.mp4" descr="iris_eruption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895157" y="1613954"/>
            <a:ext cx="6530631" cy="10488092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Eruptive events"/>
          <p:cNvSpPr/>
          <p:nvPr>
            <p:ph type="title"/>
          </p:nvPr>
        </p:nvSpPr>
        <p:spPr>
          <a:xfrm>
            <a:off x="3581339" y="357187"/>
            <a:ext cx="17221322" cy="1267179"/>
          </a:xfrm>
          <a:prstGeom prst="rect">
            <a:avLst/>
          </a:prstGeom>
        </p:spPr>
        <p:txBody>
          <a:bodyPr/>
          <a:lstStyle>
            <a:lvl1pPr defTabSz="542210">
              <a:defRPr b="1" sz="7392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Eruptive events</a:t>
            </a:r>
          </a:p>
        </p:txBody>
      </p:sp>
      <p:sp>
        <p:nvSpPr>
          <p:cNvPr id="234" name="Oval"/>
          <p:cNvSpPr/>
          <p:nvPr/>
        </p:nvSpPr>
        <p:spPr>
          <a:xfrm>
            <a:off x="18351351" y="1806812"/>
            <a:ext cx="2051941" cy="3913815"/>
          </a:xfrm>
          <a:prstGeom prst="ellips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235" name="Spectrometers bring an extra dimension to eruption studies"/>
          <p:cNvSpPr/>
          <p:nvPr/>
        </p:nvSpPr>
        <p:spPr>
          <a:xfrm>
            <a:off x="1237436" y="2204828"/>
            <a:ext cx="15563153" cy="1267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 algn="l">
              <a:lnSpc>
                <a:spcPct val="120000"/>
              </a:lnSpc>
              <a:spcBef>
                <a:spcPts val="2000"/>
              </a:spcBef>
              <a:defRPr sz="4200"/>
            </a:lvl1pPr>
          </a:lstStyle>
          <a:p>
            <a:pPr/>
            <a:r>
              <a:t>Spectrometers bring an extra dimension to eruption studies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mediacall" nodeType="click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0000" fill="hold"/>
                                        <p:tgtEl>
                                          <p:spTgt spid="2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5" fill="hold" display="0">
                  <p:stCondLst>
                    <p:cond delay="indefinite"/>
                  </p:stCondLst>
                </p:cTn>
                <p:tgtEl>
                  <p:spTgt spid="232"/>
                </p:tgtEl>
              </p:cMediaNode>
            </p:video>
          </p:childTnLst>
        </p:cTn>
      </p:par>
    </p:tnLst>
    <p:bldLst>
      <p:bldP build="whole" bldLvl="1" animBg="1" rev="0" advAuto="0" spid="231" grpId="1"/>
      <p:bldP build="whole" bldLvl="1" animBg="1" rev="0" advAuto="0" spid="234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eis_movie.mp4" descr="eis_movie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5972319" y="2299700"/>
            <a:ext cx="7556501" cy="10071101"/>
          </a:xfrm>
          <a:prstGeom prst="rect">
            <a:avLst/>
          </a:prstGeom>
          <a:ln w="12700">
            <a:miter lim="400000"/>
          </a:ln>
        </p:spPr>
      </p:pic>
      <p:sp>
        <p:nvSpPr>
          <p:cNvPr id="238" name="Example 2: EIS, 16-Feb-2011 M-flare [Harra et al. 2011, ApJ; Veronig et al. 2011, ApJL]"/>
          <p:cNvSpPr/>
          <p:nvPr>
            <p:ph type="body" sz="half" idx="1"/>
          </p:nvPr>
        </p:nvSpPr>
        <p:spPr>
          <a:xfrm>
            <a:off x="1273480" y="2059806"/>
            <a:ext cx="13501785" cy="9245376"/>
          </a:xfrm>
          <a:prstGeom prst="rect">
            <a:avLst/>
          </a:prstGeom>
        </p:spPr>
        <p:txBody>
          <a:bodyPr anchor="t"/>
          <a:lstStyle/>
          <a:p>
            <a:pPr marL="0" indent="0">
              <a:lnSpc>
                <a:spcPct val="120000"/>
              </a:lnSpc>
              <a:spcBef>
                <a:spcPts val="2000"/>
              </a:spcBef>
              <a:buSzTx/>
              <a:buNone/>
              <a:defRPr sz="4200"/>
            </a:pPr>
            <a:r>
              <a:rPr>
                <a:solidFill>
                  <a:srgbClr val="FFFB00"/>
                </a:solidFill>
              </a:rPr>
              <a:t>Example 2</a:t>
            </a:r>
            <a:r>
              <a:t>: EIS, 16-Feb-2011 M-flare </a:t>
            </a:r>
            <a:r>
              <a:rPr sz="3200">
                <a:solidFill>
                  <a:srgbClr val="76D6FF"/>
                </a:solidFill>
              </a:rPr>
              <a:t>[Harra et al. 2011, ApJ; Veronig et al. 2011, ApJL]</a:t>
            </a:r>
            <a:endParaRPr>
              <a:solidFill>
                <a:srgbClr val="76D6FF"/>
              </a:solidFill>
            </a:endParaRPr>
          </a:p>
        </p:txBody>
      </p:sp>
      <p:sp>
        <p:nvSpPr>
          <p:cNvPr id="239" name="Eruptive events"/>
          <p:cNvSpPr/>
          <p:nvPr>
            <p:ph type="title"/>
          </p:nvPr>
        </p:nvSpPr>
        <p:spPr>
          <a:xfrm>
            <a:off x="3581339" y="357187"/>
            <a:ext cx="17221322" cy="1267179"/>
          </a:xfrm>
          <a:prstGeom prst="rect">
            <a:avLst/>
          </a:prstGeom>
        </p:spPr>
        <p:txBody>
          <a:bodyPr/>
          <a:lstStyle>
            <a:lvl1pPr defTabSz="542210">
              <a:defRPr b="1" sz="7392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Eruptive events</a:t>
            </a:r>
          </a:p>
        </p:txBody>
      </p:sp>
      <p:grpSp>
        <p:nvGrpSpPr>
          <p:cNvPr id="242" name="Group"/>
          <p:cNvGrpSpPr/>
          <p:nvPr/>
        </p:nvGrpSpPr>
        <p:grpSpPr>
          <a:xfrm>
            <a:off x="18798596" y="3395113"/>
            <a:ext cx="2539322" cy="4624539"/>
            <a:chOff x="0" y="0"/>
            <a:chExt cx="2539320" cy="4624537"/>
          </a:xfrm>
        </p:grpSpPr>
        <p:sp>
          <p:nvSpPr>
            <p:cNvPr id="240" name="Oval"/>
            <p:cNvSpPr/>
            <p:nvPr/>
          </p:nvSpPr>
          <p:spPr>
            <a:xfrm>
              <a:off x="0" y="801522"/>
              <a:ext cx="1542673" cy="3823016"/>
            </a:xfrm>
            <a:prstGeom prst="ellipse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241" name="800 km/s"/>
            <p:cNvSpPr/>
            <p:nvPr/>
          </p:nvSpPr>
          <p:spPr>
            <a:xfrm>
              <a:off x="528885" y="-1"/>
              <a:ext cx="2010436" cy="68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600">
                  <a:solidFill>
                    <a:srgbClr val="FF2600"/>
                  </a:solidFill>
                </a:defRPr>
              </a:lvl1pPr>
            </a:lstStyle>
            <a:p>
              <a:pPr/>
              <a:r>
                <a:t>800 km/s</a:t>
              </a:r>
            </a:p>
          </p:txBody>
        </p:sp>
      </p:grpSp>
      <p:pic>
        <p:nvPicPr>
          <p:cNvPr id="243" name="a193_movie.mp4" descr="a193_movie.mp4"/>
          <p:cNvPicPr>
            <a:picLocks noChangeAspect="0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>
            <a:extLst/>
          </a:blip>
          <a:stretch>
            <a:fillRect/>
          </a:stretch>
        </p:blipFill>
        <p:spPr>
          <a:xfrm>
            <a:off x="8375363" y="3569410"/>
            <a:ext cx="5367548" cy="9406762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Rectangle"/>
          <p:cNvSpPr/>
          <p:nvPr/>
        </p:nvSpPr>
        <p:spPr>
          <a:xfrm>
            <a:off x="10865990" y="3803637"/>
            <a:ext cx="157695" cy="7099115"/>
          </a:xfrm>
          <a:prstGeom prst="rect">
            <a:avLst/>
          </a:prstGeom>
          <a:ln w="50800">
            <a:solidFill>
              <a:srgbClr val="FFFB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grpSp>
        <p:nvGrpSpPr>
          <p:cNvPr id="247" name="Group"/>
          <p:cNvGrpSpPr/>
          <p:nvPr/>
        </p:nvGrpSpPr>
        <p:grpSpPr>
          <a:xfrm>
            <a:off x="17857327" y="959570"/>
            <a:ext cx="4941549" cy="1108076"/>
            <a:chOff x="0" y="0"/>
            <a:chExt cx="4941548" cy="1108075"/>
          </a:xfrm>
        </p:grpSpPr>
        <p:sp>
          <p:nvSpPr>
            <p:cNvPr id="245" name="Fe XI…"/>
            <p:cNvSpPr/>
            <p:nvPr/>
          </p:nvSpPr>
          <p:spPr>
            <a:xfrm>
              <a:off x="0" y="-1"/>
              <a:ext cx="1443051" cy="1108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>
                <a:defRPr sz="3200">
                  <a:solidFill>
                    <a:srgbClr val="FF7E79"/>
                  </a:solidFill>
                </a:defRPr>
              </a:pPr>
              <a:r>
                <a:t>Fe XI</a:t>
              </a:r>
            </a:p>
            <a:p>
              <a:pPr>
                <a:defRPr sz="3200">
                  <a:solidFill>
                    <a:srgbClr val="FF7E79"/>
                  </a:solidFill>
                </a:defRPr>
              </a:pPr>
              <a:r>
                <a:t>1.4 MK</a:t>
              </a:r>
            </a:p>
          </p:txBody>
        </p:sp>
        <p:sp>
          <p:nvSpPr>
            <p:cNvPr id="246" name="Fe XII…"/>
            <p:cNvSpPr/>
            <p:nvPr/>
          </p:nvSpPr>
          <p:spPr>
            <a:xfrm>
              <a:off x="3498497" y="-1"/>
              <a:ext cx="1443052" cy="1108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>
                <a:defRPr sz="3200">
                  <a:solidFill>
                    <a:srgbClr val="FF7E79"/>
                  </a:solidFill>
                </a:defRPr>
              </a:pPr>
              <a:r>
                <a:t>Fe XII</a:t>
              </a:r>
            </a:p>
            <a:p>
              <a:pPr>
                <a:defRPr sz="3200">
                  <a:solidFill>
                    <a:srgbClr val="FF7E79"/>
                  </a:solidFill>
                </a:defRPr>
              </a:pPr>
              <a:r>
                <a:t>1.6 MK</a:t>
              </a:r>
            </a:p>
          </p:txBody>
        </p:sp>
      </p:grpSp>
      <p:sp>
        <p:nvSpPr>
          <p:cNvPr id="248" name="SPICE operations issues…"/>
          <p:cNvSpPr/>
          <p:nvPr/>
        </p:nvSpPr>
        <p:spPr>
          <a:xfrm>
            <a:off x="750888" y="6544599"/>
            <a:ext cx="7090449" cy="40525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/>
          <a:p>
            <a:pPr algn="l">
              <a:lnSpc>
                <a:spcPct val="110000"/>
              </a:lnSpc>
              <a:spcBef>
                <a:spcPts val="1000"/>
              </a:spcBef>
              <a:defRPr i="1" sz="4200">
                <a:solidFill>
                  <a:srgbClr val="76D6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SPICE operations issues</a:t>
            </a:r>
          </a:p>
          <a:p>
            <a:pPr marL="491289" indent="-491289" algn="l">
              <a:lnSpc>
                <a:spcPct val="110000"/>
              </a:lnSpc>
              <a:spcBef>
                <a:spcPts val="1000"/>
              </a:spcBef>
              <a:buSzPct val="75000"/>
              <a:buChar char="•"/>
              <a:defRPr sz="4200"/>
            </a:pPr>
            <a:r>
              <a:t>Make sure wavelength windows are big enough!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33333" fill="hold"/>
                                        <p:tgtEl>
                                          <p:spTgt spid="2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666" fill="hold"/>
                                        <p:tgtEl>
                                          <p:spTgt spid="2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666"/>
                            </p:stCondLst>
                            <p:childTnLst>
                              <p:par>
                                <p:cTn id="19" presetClass="entr" nodeType="after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9" fill="hold" display="0">
                  <p:stCondLst>
                    <p:cond delay="indefinite"/>
                  </p:stCondLst>
                </p:cTn>
                <p:tgtEl>
                  <p:spTgt spid="243"/>
                </p:tgtEl>
              </p:cMediaNode>
            </p:video>
            <p:video fullScrn="0">
              <p:cMediaNode mute="0" showWhenStopped="1" numSld="1" vol="100000">
                <p:cTn id="30" fill="hold" display="0">
                  <p:stCondLst>
                    <p:cond delay="indefinite"/>
                  </p:stCondLst>
                </p:cTn>
                <p:tgtEl>
                  <p:spTgt spid="237"/>
                </p:tgtEl>
              </p:cMediaNode>
            </p:video>
          </p:childTnLst>
        </p:cTn>
      </p:par>
    </p:tnLst>
    <p:bldLst>
      <p:bldP build="whole" bldLvl="1" animBg="1" rev="0" advAuto="0" spid="242" grpId="6"/>
      <p:bldP build="whole" bldLvl="1" animBg="1" rev="0" advAuto="0" spid="248" grpId="7"/>
      <p:bldP build="whole" bldLvl="1" animBg="1" rev="0" advAuto="0" spid="247" grpId="5"/>
      <p:bldP build="whole" bldLvl="1" animBg="1" rev="0" advAuto="0" spid="244" grpId="2"/>
      <p:bldP build="whole" bldLvl="1" animBg="1" rev="0" advAuto="0" spid="237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Hot lines in the UV"/>
          <p:cNvSpPr/>
          <p:nvPr>
            <p:ph type="title"/>
          </p:nvPr>
        </p:nvSpPr>
        <p:spPr>
          <a:xfrm>
            <a:off x="3581339" y="357187"/>
            <a:ext cx="17221322" cy="1267179"/>
          </a:xfrm>
          <a:prstGeom prst="rect">
            <a:avLst/>
          </a:prstGeom>
        </p:spPr>
        <p:txBody>
          <a:bodyPr/>
          <a:lstStyle>
            <a:lvl1pPr defTabSz="542210">
              <a:defRPr b="1" sz="7392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Hot lines in the UV</a:t>
            </a:r>
          </a:p>
        </p:txBody>
      </p:sp>
      <p:sp>
        <p:nvSpPr>
          <p:cNvPr id="251" name="Line"/>
          <p:cNvSpPr/>
          <p:nvPr/>
        </p:nvSpPr>
        <p:spPr>
          <a:xfrm>
            <a:off x="11405572" y="4181107"/>
            <a:ext cx="5980073" cy="1"/>
          </a:xfrm>
          <a:prstGeom prst="lin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252" name="Rectangle"/>
          <p:cNvSpPr/>
          <p:nvPr/>
        </p:nvSpPr>
        <p:spPr>
          <a:xfrm>
            <a:off x="7544443" y="9523269"/>
            <a:ext cx="8820256" cy="835672"/>
          </a:xfrm>
          <a:prstGeom prst="rect">
            <a:avLst/>
          </a:prstGeom>
          <a:gradFill>
            <a:gsLst>
              <a:gs pos="0">
                <a:srgbClr val="FF2600"/>
              </a:gs>
              <a:gs pos="100000">
                <a:srgbClr val="000000"/>
              </a:gs>
            </a:gsLst>
            <a:lin ang="5400000"/>
          </a:gra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253" name="Line"/>
          <p:cNvSpPr/>
          <p:nvPr/>
        </p:nvSpPr>
        <p:spPr>
          <a:xfrm flipV="1">
            <a:off x="19831167" y="4233217"/>
            <a:ext cx="1" cy="5249566"/>
          </a:xfrm>
          <a:prstGeom prst="line">
            <a:avLst/>
          </a:prstGeom>
          <a:ln w="50800">
            <a:solidFill>
              <a:srgbClr val="76D6FF"/>
            </a:solidFill>
            <a:miter lim="400000"/>
            <a:headEnd type="triangle"/>
            <a:tailEnd type="triangle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254" name="~ 100 eV"/>
          <p:cNvSpPr/>
          <p:nvPr/>
        </p:nvSpPr>
        <p:spPr>
          <a:xfrm>
            <a:off x="19906109" y="6247647"/>
            <a:ext cx="2727961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/>
            <a:r>
              <a:t>~ 100 eV</a:t>
            </a:r>
          </a:p>
        </p:txBody>
      </p:sp>
      <p:sp>
        <p:nvSpPr>
          <p:cNvPr id="255" name="Oval"/>
          <p:cNvSpPr/>
          <p:nvPr/>
        </p:nvSpPr>
        <p:spPr>
          <a:xfrm>
            <a:off x="13955036" y="3918945"/>
            <a:ext cx="495759" cy="524324"/>
          </a:xfrm>
          <a:prstGeom prst="ellipse">
            <a:avLst/>
          </a:prstGeom>
          <a:solidFill>
            <a:srgbClr val="FF2600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256" name="Line"/>
          <p:cNvSpPr/>
          <p:nvPr/>
        </p:nvSpPr>
        <p:spPr>
          <a:xfrm flipH="1">
            <a:off x="13451978" y="4225889"/>
            <a:ext cx="742710" cy="5265966"/>
          </a:xfrm>
          <a:prstGeom prst="line">
            <a:avLst/>
          </a:prstGeom>
          <a:ln w="63500">
            <a:solidFill>
              <a:srgbClr val="FF2600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257" name="Atomic levels for hot Fe ions"/>
          <p:cNvSpPr/>
          <p:nvPr/>
        </p:nvSpPr>
        <p:spPr>
          <a:xfrm>
            <a:off x="3343631" y="5184880"/>
            <a:ext cx="6855614" cy="777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4200">
                <a:solidFill>
                  <a:srgbClr val="FF7E79"/>
                </a:solidFill>
              </a:defRPr>
            </a:lvl1pPr>
          </a:lstStyle>
          <a:p>
            <a:pPr/>
            <a:r>
              <a:t>Atomic levels for hot Fe ions</a:t>
            </a:r>
          </a:p>
        </p:txBody>
      </p:sp>
      <p:sp>
        <p:nvSpPr>
          <p:cNvPr id="258" name="Emission lines…"/>
          <p:cNvSpPr/>
          <p:nvPr/>
        </p:nvSpPr>
        <p:spPr>
          <a:xfrm>
            <a:off x="17915817" y="10051626"/>
            <a:ext cx="3830702" cy="1412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4200">
                <a:solidFill>
                  <a:srgbClr val="FF7E79"/>
                </a:solidFill>
              </a:defRPr>
            </a:pPr>
            <a:r>
              <a:t>Emission lines </a:t>
            </a:r>
          </a:p>
          <a:p>
            <a:pPr>
              <a:defRPr sz="4200">
                <a:solidFill>
                  <a:srgbClr val="FF7E79"/>
                </a:solidFill>
              </a:defRPr>
            </a:pPr>
            <a:r>
              <a:t>in X-rays</a:t>
            </a:r>
          </a:p>
        </p:txBody>
      </p:sp>
      <p:grpSp>
        <p:nvGrpSpPr>
          <p:cNvPr id="265" name="Group"/>
          <p:cNvGrpSpPr/>
          <p:nvPr/>
        </p:nvGrpSpPr>
        <p:grpSpPr>
          <a:xfrm>
            <a:off x="1945103" y="8368377"/>
            <a:ext cx="10320352" cy="3721727"/>
            <a:chOff x="0" y="0"/>
            <a:chExt cx="10320350" cy="3721725"/>
          </a:xfrm>
        </p:grpSpPr>
        <p:sp>
          <p:nvSpPr>
            <p:cNvPr id="259" name="Line"/>
            <p:cNvSpPr/>
            <p:nvPr/>
          </p:nvSpPr>
          <p:spPr>
            <a:xfrm>
              <a:off x="4340278" y="262162"/>
              <a:ext cx="5980073" cy="1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260" name="Line"/>
            <p:cNvSpPr/>
            <p:nvPr/>
          </p:nvSpPr>
          <p:spPr>
            <a:xfrm flipV="1">
              <a:off x="3506127" y="337014"/>
              <a:ext cx="1" cy="835672"/>
            </a:xfrm>
            <a:prstGeom prst="line">
              <a:avLst/>
            </a:prstGeom>
            <a:noFill/>
            <a:ln w="50800" cap="flat">
              <a:solidFill>
                <a:srgbClr val="76D6FF"/>
              </a:solidFill>
              <a:prstDash val="solid"/>
              <a:miter lim="400000"/>
              <a:headEnd type="triangle" w="med" len="med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261" name="~ 10 eV"/>
            <p:cNvSpPr/>
            <p:nvPr/>
          </p:nvSpPr>
          <p:spPr>
            <a:xfrm>
              <a:off x="77442" y="302412"/>
              <a:ext cx="2374901" cy="904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/>
              <a:r>
                <a:t>~ 10 eV</a:t>
              </a:r>
            </a:p>
          </p:txBody>
        </p:sp>
        <p:sp>
          <p:nvSpPr>
            <p:cNvPr id="262" name="Oval"/>
            <p:cNvSpPr/>
            <p:nvPr/>
          </p:nvSpPr>
          <p:spPr>
            <a:xfrm>
              <a:off x="6794771" y="0"/>
              <a:ext cx="495758" cy="524324"/>
            </a:xfrm>
            <a:prstGeom prst="ellipse">
              <a:avLst/>
            </a:prstGeom>
            <a:solidFill>
              <a:srgbClr val="FF2600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263" name="Line"/>
            <p:cNvSpPr/>
            <p:nvPr/>
          </p:nvSpPr>
          <p:spPr>
            <a:xfrm>
              <a:off x="7060387" y="292640"/>
              <a:ext cx="223732" cy="894888"/>
            </a:xfrm>
            <a:prstGeom prst="line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264" name="Emission lines…"/>
            <p:cNvSpPr/>
            <p:nvPr/>
          </p:nvSpPr>
          <p:spPr>
            <a:xfrm>
              <a:off x="0" y="2308850"/>
              <a:ext cx="3830702" cy="14128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>
                <a:defRPr sz="4200">
                  <a:solidFill>
                    <a:srgbClr val="FF7E79"/>
                  </a:solidFill>
                </a:defRPr>
              </a:pPr>
              <a:r>
                <a:t>Emission lines </a:t>
              </a:r>
            </a:p>
            <a:p>
              <a:pPr>
                <a:defRPr sz="4200">
                  <a:solidFill>
                    <a:srgbClr val="FF7E79"/>
                  </a:solidFill>
                </a:defRPr>
              </a:pPr>
              <a:r>
                <a:t>in ultraviolet</a:t>
              </a:r>
            </a:p>
          </p:txBody>
        </p:sp>
      </p:grpSp>
      <p:sp>
        <p:nvSpPr>
          <p:cNvPr id="266" name="Line"/>
          <p:cNvSpPr/>
          <p:nvPr/>
        </p:nvSpPr>
        <p:spPr>
          <a:xfrm>
            <a:off x="11405572" y="4663138"/>
            <a:ext cx="5980073" cy="1"/>
          </a:xfrm>
          <a:prstGeom prst="lin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267" name="Line"/>
          <p:cNvSpPr/>
          <p:nvPr/>
        </p:nvSpPr>
        <p:spPr>
          <a:xfrm>
            <a:off x="11405572" y="3699076"/>
            <a:ext cx="5980073" cy="1"/>
          </a:xfrm>
          <a:prstGeom prst="line">
            <a:avLst/>
          </a:prstGeom>
          <a:ln w="63500">
            <a:solidFill>
              <a:srgbClr val="FF2600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pic>
        <p:nvPicPr>
          <p:cNvPr id="268" name="orb_arrow.png" descr="orb_arro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571110" y="6648991"/>
            <a:ext cx="2323827" cy="9201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Hot lines in the UV"/>
          <p:cNvSpPr/>
          <p:nvPr>
            <p:ph type="title"/>
          </p:nvPr>
        </p:nvSpPr>
        <p:spPr>
          <a:xfrm>
            <a:off x="3581339" y="357187"/>
            <a:ext cx="17221322" cy="1267179"/>
          </a:xfrm>
          <a:prstGeom prst="rect">
            <a:avLst/>
          </a:prstGeom>
        </p:spPr>
        <p:txBody>
          <a:bodyPr/>
          <a:lstStyle>
            <a:lvl1pPr defTabSz="542210">
              <a:defRPr b="1" sz="7392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Hot lines in the UV</a:t>
            </a:r>
          </a:p>
        </p:txBody>
      </p:sp>
      <p:pic>
        <p:nvPicPr>
          <p:cNvPr id="271" name="plot_hot_fe_spec.png" descr="plot_hot_fe_spec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4114" y="2083132"/>
            <a:ext cx="20995772" cy="104978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Nanoflares"/>
          <p:cNvSpPr/>
          <p:nvPr>
            <p:ph type="title"/>
          </p:nvPr>
        </p:nvSpPr>
        <p:spPr>
          <a:xfrm>
            <a:off x="3581339" y="357187"/>
            <a:ext cx="17221322" cy="1267179"/>
          </a:xfrm>
          <a:prstGeom prst="rect">
            <a:avLst/>
          </a:prstGeom>
        </p:spPr>
        <p:txBody>
          <a:bodyPr/>
          <a:lstStyle>
            <a:lvl1pPr defTabSz="542210">
              <a:defRPr b="1" sz="7392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Nanoflares</a:t>
            </a:r>
          </a:p>
        </p:txBody>
      </p:sp>
      <p:sp>
        <p:nvSpPr>
          <p:cNvPr id="274" name="Active regions typically 3-4 MK"/>
          <p:cNvSpPr/>
          <p:nvPr>
            <p:ph type="body" sz="quarter" idx="1"/>
          </p:nvPr>
        </p:nvSpPr>
        <p:spPr>
          <a:xfrm>
            <a:off x="1231316" y="2269266"/>
            <a:ext cx="12878377" cy="1144412"/>
          </a:xfrm>
          <a:prstGeom prst="rect">
            <a:avLst/>
          </a:prstGeom>
        </p:spPr>
        <p:txBody>
          <a:bodyPr anchor="t"/>
          <a:lstStyle>
            <a:lvl1pPr marL="491289" indent="-491289">
              <a:lnSpc>
                <a:spcPct val="120000"/>
              </a:lnSpc>
              <a:spcBef>
                <a:spcPts val="2000"/>
              </a:spcBef>
              <a:defRPr sz="4200"/>
            </a:lvl1pPr>
          </a:lstStyle>
          <a:p>
            <a:pPr/>
            <a:r>
              <a:t>Active regions typically 3-4 MK</a:t>
            </a:r>
          </a:p>
        </p:txBody>
      </p:sp>
      <p:sp>
        <p:nvSpPr>
          <p:cNvPr id="275" name="➡ SPICE will observe Fe XX λ721.56"/>
          <p:cNvSpPr/>
          <p:nvPr/>
        </p:nvSpPr>
        <p:spPr>
          <a:xfrm>
            <a:off x="1601362" y="10451619"/>
            <a:ext cx="10443184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>
                <a:solidFill>
                  <a:srgbClr val="FFFB00"/>
                </a:solidFill>
              </a:defRPr>
            </a:pPr>
            <a:r>
              <a:rPr>
                <a:latin typeface="Zapf Dingbats"/>
                <a:ea typeface="Zapf Dingbats"/>
                <a:cs typeface="Zapf Dingbats"/>
                <a:sym typeface="Zapf Dingbats"/>
              </a:rPr>
              <a:t>➡ </a:t>
            </a:r>
            <a:r>
              <a:t>SPICE will observe Fe XX λ721.56</a:t>
            </a:r>
          </a:p>
        </p:txBody>
      </p:sp>
      <p:grpSp>
        <p:nvGrpSpPr>
          <p:cNvPr id="280" name="Group"/>
          <p:cNvGrpSpPr/>
          <p:nvPr/>
        </p:nvGrpSpPr>
        <p:grpSpPr>
          <a:xfrm>
            <a:off x="16188477" y="1539896"/>
            <a:ext cx="6857480" cy="11209512"/>
            <a:chOff x="0" y="0"/>
            <a:chExt cx="6857479" cy="11209510"/>
          </a:xfrm>
        </p:grpSpPr>
        <p:grpSp>
          <p:nvGrpSpPr>
            <p:cNvPr id="278" name="Group"/>
            <p:cNvGrpSpPr/>
            <p:nvPr/>
          </p:nvGrpSpPr>
          <p:grpSpPr>
            <a:xfrm>
              <a:off x="48214" y="0"/>
              <a:ext cx="6809266" cy="10287309"/>
              <a:chOff x="0" y="0"/>
              <a:chExt cx="6809265" cy="10287308"/>
            </a:xfrm>
          </p:grpSpPr>
          <p:pic>
            <p:nvPicPr>
              <p:cNvPr id="276" name="Screen Shot 2017-03-22 at 2.58.35 PM.png" descr="Screen Shot 2017-03-22 at 2.58.35 PM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6797627" cy="693172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77" name="Screen Shot 2017-03-22 at 2.58.55 PM.png" descr="Screen Shot 2017-03-22 at 2.58.55 PM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11639" y="6919869"/>
                <a:ext cx="6797627" cy="336744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79" name="Brosius et al. (2014, ApJ)"/>
            <p:cNvSpPr/>
            <p:nvPr/>
          </p:nvSpPr>
          <p:spPr>
            <a:xfrm>
              <a:off x="0" y="10584036"/>
              <a:ext cx="4733265" cy="6254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200">
                  <a:solidFill>
                    <a:srgbClr val="FF7E79"/>
                  </a:solidFill>
                </a:defRPr>
              </a:lvl1pPr>
            </a:lstStyle>
            <a:p>
              <a:pPr/>
              <a:r>
                <a:t>Brosius et al. (2014, ApJ)</a:t>
              </a:r>
            </a:p>
          </p:txBody>
        </p:sp>
      </p:grpSp>
      <p:sp>
        <p:nvSpPr>
          <p:cNvPr id="281" name="If heated by nanoflares, expect 5-10 MK plasma…"/>
          <p:cNvSpPr/>
          <p:nvPr/>
        </p:nvSpPr>
        <p:spPr>
          <a:xfrm>
            <a:off x="1231316" y="3227269"/>
            <a:ext cx="12878377" cy="50262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/>
          <a:p>
            <a:pPr marL="491289" indent="-491289" algn="l">
              <a:lnSpc>
                <a:spcPct val="120000"/>
              </a:lnSpc>
              <a:spcBef>
                <a:spcPts val="2000"/>
              </a:spcBef>
              <a:buSzPct val="75000"/>
              <a:buChar char="•"/>
              <a:defRPr sz="4200"/>
            </a:pPr>
            <a:r>
              <a:t>If heated by nanoflares, expect 5-10 MK plasma</a:t>
            </a:r>
          </a:p>
          <a:p>
            <a:pPr marL="491289" indent="-491289" algn="l">
              <a:lnSpc>
                <a:spcPct val="120000"/>
              </a:lnSpc>
              <a:spcBef>
                <a:spcPts val="2000"/>
              </a:spcBef>
              <a:buSzPct val="75000"/>
              <a:buChar char="•"/>
              <a:defRPr sz="4200"/>
            </a:pPr>
            <a:r>
              <a:t>Fe XIX and Fe XX are considered ideal ions for detecting nanoflares</a:t>
            </a:r>
          </a:p>
          <a:p>
            <a:pPr marL="491289" indent="-491289" algn="l">
              <a:lnSpc>
                <a:spcPct val="120000"/>
              </a:lnSpc>
              <a:spcBef>
                <a:spcPts val="2000"/>
              </a:spcBef>
              <a:buSzPct val="75000"/>
              <a:buChar char="•"/>
              <a:defRPr sz="4200"/>
            </a:pPr>
            <a:r>
              <a:t>The EUNIS rocket found a weak haze of Fe XIX (9 MK) emission in an active region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81" grpId="1"/>
      <p:bldP build="whole" bldLvl="1" animBg="1" rev="0" advAuto="0" spid="280" grpId="2"/>
      <p:bldP build="whole" bldLvl="1" animBg="1" rev="0" advAuto="0" spid="275" grpId="3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Flares"/>
          <p:cNvSpPr/>
          <p:nvPr>
            <p:ph type="title"/>
          </p:nvPr>
        </p:nvSpPr>
        <p:spPr>
          <a:xfrm>
            <a:off x="3581339" y="357187"/>
            <a:ext cx="17221322" cy="1267179"/>
          </a:xfrm>
          <a:prstGeom prst="rect">
            <a:avLst/>
          </a:prstGeom>
        </p:spPr>
        <p:txBody>
          <a:bodyPr/>
          <a:lstStyle>
            <a:lvl1pPr defTabSz="542210">
              <a:defRPr b="1" sz="7392">
                <a:solidFill>
                  <a:srgbClr val="0096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Flares</a:t>
            </a:r>
          </a:p>
        </p:txBody>
      </p:sp>
      <p:sp>
        <p:nvSpPr>
          <p:cNvPr id="284" name="Hot plasma is “evaporated” from flare ribbons at speeds 100 to 400 km s-1…"/>
          <p:cNvSpPr/>
          <p:nvPr>
            <p:ph type="body" idx="1"/>
          </p:nvPr>
        </p:nvSpPr>
        <p:spPr>
          <a:xfrm>
            <a:off x="1806948" y="1941091"/>
            <a:ext cx="14839829" cy="10613841"/>
          </a:xfrm>
          <a:prstGeom prst="rect">
            <a:avLst/>
          </a:prstGeom>
        </p:spPr>
        <p:txBody>
          <a:bodyPr anchor="t"/>
          <a:lstStyle/>
          <a:p>
            <a:pPr marL="491289" indent="-491289">
              <a:lnSpc>
                <a:spcPct val="110000"/>
              </a:lnSpc>
              <a:spcBef>
                <a:spcPts val="2000"/>
              </a:spcBef>
              <a:defRPr sz="4200"/>
            </a:pPr>
            <a:r>
              <a:t>Hot plasma is “evaporated” from flare ribbons at speeds 100 to 400 km s</a:t>
            </a:r>
            <a:r>
              <a:rPr baseline="31999"/>
              <a:t>-1</a:t>
            </a:r>
          </a:p>
          <a:p>
            <a:pPr marL="491289" indent="-491289">
              <a:lnSpc>
                <a:spcPct val="110000"/>
              </a:lnSpc>
              <a:spcBef>
                <a:spcPts val="2000"/>
              </a:spcBef>
              <a:defRPr sz="4200"/>
            </a:pPr>
            <a:r>
              <a:t>Beautifully observed in IRIS Fe XXI line</a:t>
            </a:r>
          </a:p>
          <a:p>
            <a:pPr marL="0" indent="0">
              <a:lnSpc>
                <a:spcPct val="110000"/>
              </a:lnSpc>
              <a:spcBef>
                <a:spcPts val="2000"/>
              </a:spcBef>
              <a:buSzTx/>
              <a:buNone/>
              <a:defRPr sz="4200">
                <a:solidFill>
                  <a:schemeClr val="accent2">
                    <a:satOff val="-13916"/>
                    <a:lumOff val="13989"/>
                  </a:schemeClr>
                </a:solidFill>
              </a:defRPr>
            </a:pPr>
          </a:p>
        </p:txBody>
      </p:sp>
      <p:pic>
        <p:nvPicPr>
          <p:cNvPr id="285" name="sji_1400_movie.mp4" descr="sji_1400_movie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64807" y="4778928"/>
            <a:ext cx="8420744" cy="842074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8" name="Group"/>
          <p:cNvGrpSpPr/>
          <p:nvPr/>
        </p:nvGrpSpPr>
        <p:grpSpPr>
          <a:xfrm>
            <a:off x="17774659" y="2758753"/>
            <a:ext cx="5954931" cy="6322463"/>
            <a:chOff x="0" y="0"/>
            <a:chExt cx="5954929" cy="6322461"/>
          </a:xfrm>
        </p:grpSpPr>
        <p:pic>
          <p:nvPicPr>
            <p:cNvPr id="286" name="Screen Shot 2017-03-29 at 12.00.22 PM.png" descr="Screen Shot 2017-03-29 at 12.00.22 PM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920945" cy="554406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7" name="Graham &amp; Cauzzi (2015, ApJL)"/>
            <p:cNvSpPr/>
            <p:nvPr/>
          </p:nvSpPr>
          <p:spPr>
            <a:xfrm>
              <a:off x="484785" y="5722386"/>
              <a:ext cx="5470145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000">
                  <a:solidFill>
                    <a:srgbClr val="FF7E79"/>
                  </a:solidFill>
                </a:defRPr>
              </a:lvl1pPr>
            </a:lstStyle>
            <a:p>
              <a:pPr/>
              <a:r>
                <a:t>Graham &amp; Cauzzi (2015, ApJL)</a:t>
              </a:r>
            </a:p>
          </p:txBody>
        </p:sp>
      </p:grpSp>
      <p:sp>
        <p:nvSpPr>
          <p:cNvPr id="289" name="SPICE lines will not be affected by chromospheric lines; but will see continuum"/>
          <p:cNvSpPr/>
          <p:nvPr/>
        </p:nvSpPr>
        <p:spPr>
          <a:xfrm>
            <a:off x="16864131" y="9917240"/>
            <a:ext cx="7386402" cy="1514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000">
                <a:solidFill>
                  <a:srgbClr val="73FDFF"/>
                </a:solidFill>
              </a:defRPr>
            </a:lvl1pPr>
          </a:lstStyle>
          <a:p>
            <a:pPr/>
            <a:r>
              <a:t>SPICE lines will not be affected by chromospheric lines; but will see continuum</a:t>
            </a:r>
          </a:p>
        </p:txBody>
      </p:sp>
      <p:sp>
        <p:nvSpPr>
          <p:cNvPr id="290" name="Rectangle"/>
          <p:cNvSpPr/>
          <p:nvPr/>
        </p:nvSpPr>
        <p:spPr>
          <a:xfrm>
            <a:off x="5599840" y="7320925"/>
            <a:ext cx="269923" cy="2451397"/>
          </a:xfrm>
          <a:prstGeom prst="rect">
            <a:avLst/>
          </a:prstGeom>
          <a:ln w="38100">
            <a:solidFill>
              <a:srgbClr val="76D6FF"/>
            </a:solidFill>
            <a:miter lim="400000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  <p:sp>
        <p:nvSpPr>
          <p:cNvPr id="291" name="10-Sep-2014 X-flare"/>
          <p:cNvSpPr/>
          <p:nvPr/>
        </p:nvSpPr>
        <p:spPr>
          <a:xfrm>
            <a:off x="10249208" y="12288296"/>
            <a:ext cx="3557525" cy="60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rgbClr val="76D6FF"/>
                </a:solidFill>
              </a:defRPr>
            </a:lvl1pPr>
          </a:lstStyle>
          <a:p>
            <a:pPr/>
            <a:r>
              <a:t>10-Sep-2014 X-flare</a:t>
            </a:r>
          </a:p>
        </p:txBody>
      </p:sp>
      <p:pic>
        <p:nvPicPr>
          <p:cNvPr id="292" name="fe21_movie.mp4" descr="fe21_movie.mp4"/>
          <p:cNvPicPr>
            <a:picLocks noChangeAspect="0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>
            <a:extLst/>
          </a:blip>
          <a:stretch>
            <a:fillRect/>
          </a:stretch>
        </p:blipFill>
        <p:spPr>
          <a:xfrm>
            <a:off x="9852990" y="5839699"/>
            <a:ext cx="6921501" cy="62992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66666" fill="hold"/>
                                        <p:tgtEl>
                                          <p:spTgt spid="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mediacall" nodeType="afterEffect" presetSubtype="0" presetID="1" grpId="4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333" fill="hold"/>
                                        <p:tgtEl>
                                          <p:spTgt spid="29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6" fill="hold" display="0">
                  <p:stCondLst>
                    <p:cond delay="indefinite"/>
                  </p:stCondLst>
                </p:cTn>
                <p:tgtEl>
                  <p:spTgt spid="292"/>
                </p:tgtEl>
              </p:cMediaNode>
            </p:video>
            <p:video fullScrn="0">
              <p:cMediaNode mute="0" showWhenStopped="1" numSld="1" vol="100000">
                <p:cTn id="27" fill="hold" display="0">
                  <p:stCondLst>
                    <p:cond delay="indefinite"/>
                  </p:stCondLst>
                </p:cTn>
                <p:tgtEl>
                  <p:spTgt spid="285"/>
                </p:tgtEl>
              </p:cMediaNode>
            </p:video>
          </p:childTnLst>
        </p:cTn>
      </p:par>
    </p:tnLst>
    <p:bldLst>
      <p:bldP build="whole" bldLvl="1" animBg="1" rev="0" advAuto="0" spid="290" grpId="2"/>
      <p:bldP build="whole" bldLvl="1" animBg="1" rev="0" advAuto="0" spid="292" grpId="3"/>
      <p:bldP build="whole" bldLvl="1" animBg="1" rev="0" advAuto="0" spid="288" grpId="5"/>
      <p:bldP build="whole" bldLvl="1" animBg="1" rev="0" advAuto="0" spid="289" grpId="6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hromospheric evaporation"/>
          <p:cNvSpPr/>
          <p:nvPr>
            <p:ph type="title"/>
          </p:nvPr>
        </p:nvSpPr>
        <p:spPr>
          <a:xfrm>
            <a:off x="3581339" y="357187"/>
            <a:ext cx="17221322" cy="1267179"/>
          </a:xfrm>
          <a:prstGeom prst="rect">
            <a:avLst/>
          </a:prstGeom>
        </p:spPr>
        <p:txBody>
          <a:bodyPr/>
          <a:lstStyle>
            <a:lvl1pPr defTabSz="542210">
              <a:defRPr b="1" sz="7392">
                <a:solidFill>
                  <a:srgbClr val="0096FF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Chromospheric evaporation</a:t>
            </a:r>
          </a:p>
        </p:txBody>
      </p:sp>
      <p:sp>
        <p:nvSpPr>
          <p:cNvPr id="295" name="SPICE enables velocities to be measured from chromosphere to corona"/>
          <p:cNvSpPr/>
          <p:nvPr>
            <p:ph type="body" sz="half" idx="1"/>
          </p:nvPr>
        </p:nvSpPr>
        <p:spPr>
          <a:xfrm>
            <a:off x="608431" y="2025155"/>
            <a:ext cx="10753910" cy="10613841"/>
          </a:xfrm>
          <a:prstGeom prst="rect">
            <a:avLst/>
          </a:prstGeom>
        </p:spPr>
        <p:txBody>
          <a:bodyPr anchor="t"/>
          <a:lstStyle>
            <a:lvl1pPr marL="491289" indent="-491289">
              <a:lnSpc>
                <a:spcPct val="110000"/>
              </a:lnSpc>
              <a:spcBef>
                <a:spcPts val="1000"/>
              </a:spcBef>
              <a:defRPr sz="4200"/>
            </a:lvl1pPr>
          </a:lstStyle>
          <a:p>
            <a:pPr/>
            <a:r>
              <a:t>SPICE enables velocities to be measured from chromosphere to corona</a:t>
            </a:r>
          </a:p>
        </p:txBody>
      </p:sp>
      <p:sp>
        <p:nvSpPr>
          <p:cNvPr id="296" name="Detailed evaporation/condensation profile from EIS…"/>
          <p:cNvSpPr/>
          <p:nvPr/>
        </p:nvSpPr>
        <p:spPr>
          <a:xfrm>
            <a:off x="13313192" y="10911750"/>
            <a:ext cx="8907908" cy="1057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defRPr sz="3000">
                <a:solidFill>
                  <a:srgbClr val="FF7E79"/>
                </a:solidFill>
              </a:defRPr>
            </a:pPr>
            <a:r>
              <a:t>Detailed evaporation/condensation profile from EIS</a:t>
            </a:r>
          </a:p>
          <a:p>
            <a:pPr algn="l">
              <a:defRPr sz="3000">
                <a:solidFill>
                  <a:srgbClr val="FF7E79"/>
                </a:solidFill>
              </a:defRPr>
            </a:pPr>
            <a:r>
              <a:t>(Milligan &amp; Dennis 2009, ApJ)</a:t>
            </a:r>
          </a:p>
        </p:txBody>
      </p:sp>
      <p:pic>
        <p:nvPicPr>
          <p:cNvPr id="297" name="Screen Shot 2017-03-29 at 12.13.55 PM.png" descr="Screen Shot 2017-03-29 at 12.13.55 PM.png"/>
          <p:cNvPicPr>
            <a:picLocks noChangeAspect="1"/>
          </p:cNvPicPr>
          <p:nvPr/>
        </p:nvPicPr>
        <p:blipFill>
          <a:blip r:embed="rId2">
            <a:extLst/>
          </a:blip>
          <a:srcRect l="1552" t="0" r="1552" b="0"/>
          <a:stretch>
            <a:fillRect/>
          </a:stretch>
        </p:blipFill>
        <p:spPr>
          <a:xfrm>
            <a:off x="11713412" y="3271897"/>
            <a:ext cx="12107560" cy="740791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" name="Group"/>
          <p:cNvGrpSpPr/>
          <p:nvPr/>
        </p:nvGrpSpPr>
        <p:grpSpPr>
          <a:xfrm>
            <a:off x="13776681" y="6051939"/>
            <a:ext cx="8970853" cy="3204900"/>
            <a:chOff x="0" y="0"/>
            <a:chExt cx="8970852" cy="3204898"/>
          </a:xfrm>
        </p:grpSpPr>
        <p:sp>
          <p:nvSpPr>
            <p:cNvPr id="298" name="Oval"/>
            <p:cNvSpPr/>
            <p:nvPr/>
          </p:nvSpPr>
          <p:spPr>
            <a:xfrm>
              <a:off x="8620228" y="0"/>
              <a:ext cx="350625" cy="366978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299" name="Oval"/>
            <p:cNvSpPr/>
            <p:nvPr/>
          </p:nvSpPr>
          <p:spPr>
            <a:xfrm>
              <a:off x="6838573" y="1654393"/>
              <a:ext cx="350625" cy="366978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300" name="Oval"/>
            <p:cNvSpPr/>
            <p:nvPr/>
          </p:nvSpPr>
          <p:spPr>
            <a:xfrm>
              <a:off x="5591415" y="2647029"/>
              <a:ext cx="350625" cy="366979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301" name="Oval"/>
            <p:cNvSpPr/>
            <p:nvPr/>
          </p:nvSpPr>
          <p:spPr>
            <a:xfrm>
              <a:off x="4967836" y="2748838"/>
              <a:ext cx="350625" cy="366978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302" name="Oval"/>
            <p:cNvSpPr/>
            <p:nvPr/>
          </p:nvSpPr>
          <p:spPr>
            <a:xfrm>
              <a:off x="4064282" y="2837921"/>
              <a:ext cx="350626" cy="366978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303" name="Oval"/>
            <p:cNvSpPr/>
            <p:nvPr/>
          </p:nvSpPr>
          <p:spPr>
            <a:xfrm>
              <a:off x="2241706" y="2479530"/>
              <a:ext cx="350625" cy="366978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304" name="Oval"/>
            <p:cNvSpPr/>
            <p:nvPr/>
          </p:nvSpPr>
          <p:spPr>
            <a:xfrm>
              <a:off x="0" y="2328877"/>
              <a:ext cx="350625" cy="366978"/>
            </a:xfrm>
            <a:prstGeom prst="ellipse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305" name="Oval"/>
            <p:cNvSpPr/>
            <p:nvPr/>
          </p:nvSpPr>
          <p:spPr>
            <a:xfrm>
              <a:off x="3160729" y="2748838"/>
              <a:ext cx="350625" cy="366978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306" name="Oval"/>
            <p:cNvSpPr/>
            <p:nvPr/>
          </p:nvSpPr>
          <p:spPr>
            <a:xfrm>
              <a:off x="1120852" y="2328877"/>
              <a:ext cx="350625" cy="366978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307" name="Oval"/>
            <p:cNvSpPr/>
            <p:nvPr/>
          </p:nvSpPr>
          <p:spPr>
            <a:xfrm>
              <a:off x="8206630" y="559948"/>
              <a:ext cx="350625" cy="366978"/>
            </a:xfrm>
            <a:prstGeom prst="ellipse">
              <a:avLst/>
            </a:prstGeom>
            <a:blipFill rotWithShape="1">
              <a:blip r:embed="rId4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</p:grpSp>
      <p:sp>
        <p:nvSpPr>
          <p:cNvPr id="309" name="SPICE operations issues…"/>
          <p:cNvSpPr/>
          <p:nvPr/>
        </p:nvSpPr>
        <p:spPr>
          <a:xfrm>
            <a:off x="608431" y="4526449"/>
            <a:ext cx="10753910" cy="60272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/>
          <a:p>
            <a:pPr algn="l">
              <a:lnSpc>
                <a:spcPct val="110000"/>
              </a:lnSpc>
              <a:spcBef>
                <a:spcPts val="1000"/>
              </a:spcBef>
              <a:defRPr i="1" sz="4200">
                <a:solidFill>
                  <a:srgbClr val="76D6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SPICE operations issues</a:t>
            </a:r>
          </a:p>
          <a:p>
            <a:pPr marL="491289" indent="-491289" algn="l">
              <a:lnSpc>
                <a:spcPct val="110000"/>
              </a:lnSpc>
              <a:spcBef>
                <a:spcPts val="1000"/>
              </a:spcBef>
              <a:buSzPct val="75000"/>
              <a:buChar char="•"/>
              <a:defRPr sz="4200"/>
            </a:pPr>
            <a:r>
              <a:t>Care has to be taken with saturation</a:t>
            </a:r>
          </a:p>
          <a:p>
            <a:pPr lvl="1" marL="935789" indent="-491289" algn="l">
              <a:lnSpc>
                <a:spcPct val="110000"/>
              </a:lnSpc>
              <a:spcBef>
                <a:spcPts val="1000"/>
              </a:spcBef>
              <a:buSzPct val="75000"/>
              <a:buChar char="-"/>
              <a:defRPr sz="4200"/>
            </a:pPr>
            <a:r>
              <a:t>transition region becomes very intense</a:t>
            </a:r>
          </a:p>
          <a:p>
            <a:pPr lvl="1" marL="935789" indent="-491289" algn="l">
              <a:lnSpc>
                <a:spcPct val="110000"/>
              </a:lnSpc>
              <a:spcBef>
                <a:spcPts val="1000"/>
              </a:spcBef>
              <a:buSzPct val="75000"/>
              <a:buChar char="-"/>
              <a:defRPr sz="4200"/>
            </a:pPr>
            <a:r>
              <a:t>exposure control necessary</a:t>
            </a:r>
          </a:p>
          <a:p>
            <a:pPr marL="491289" indent="-491289" algn="l">
              <a:lnSpc>
                <a:spcPct val="110000"/>
              </a:lnSpc>
              <a:spcBef>
                <a:spcPts val="2000"/>
              </a:spcBef>
              <a:buSzPct val="75000"/>
              <a:buChar char="•"/>
              <a:defRPr sz="4200"/>
            </a:pPr>
            <a:r>
              <a:t>Sit-and-stare observations highly recommended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8" grpId="1"/>
      <p:bldP build="whole" bldLvl="1" animBg="1" rev="0" advAuto="0" spid="309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he EUV solar spectrum"/>
          <p:cNvSpPr/>
          <p:nvPr>
            <p:ph type="title"/>
          </p:nvPr>
        </p:nvSpPr>
        <p:spPr>
          <a:xfrm>
            <a:off x="3581339" y="357187"/>
            <a:ext cx="17221322" cy="1267179"/>
          </a:xfrm>
          <a:prstGeom prst="rect">
            <a:avLst/>
          </a:prstGeom>
        </p:spPr>
        <p:txBody>
          <a:bodyPr/>
          <a:lstStyle>
            <a:lvl1pPr defTabSz="542210">
              <a:defRPr b="1" sz="7392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The EUV solar spectrum</a:t>
            </a:r>
          </a:p>
        </p:txBody>
      </p:sp>
      <p:pic>
        <p:nvPicPr>
          <p:cNvPr id="127" name="plot_uv_spec1.png" descr="plot_uv_spec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57250" y="1504950"/>
            <a:ext cx="22669500" cy="1070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8" name="plot_uv_spec2.png" descr="plot_uv_spec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57250" y="1504950"/>
            <a:ext cx="22669500" cy="1070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9" name="plot_uv_spec3.png" descr="plot_uv_spec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57250" y="1504950"/>
            <a:ext cx="22669500" cy="10706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0" name="plot_uv_spec4.png" descr="plot_uv_spec4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7250" y="1504950"/>
            <a:ext cx="22669500" cy="1070610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ynthetic spectrum from CHIANTI"/>
          <p:cNvSpPr/>
          <p:nvPr/>
        </p:nvSpPr>
        <p:spPr>
          <a:xfrm>
            <a:off x="17675263" y="10211658"/>
            <a:ext cx="5907533" cy="60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i="1" sz="3000">
                <a:solidFill>
                  <a:srgbClr val="FF7E79"/>
                </a:solidFill>
              </a:defRPr>
            </a:lvl1pPr>
          </a:lstStyle>
          <a:p>
            <a:pPr/>
            <a:r>
              <a:t>Synthetic spectrum from CHIANTI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29" grpId="2"/>
      <p:bldP build="whole" bldLvl="1" animBg="1" rev="0" advAuto="0" spid="130" grpId="3"/>
      <p:bldP build="whole" bldLvl="1" animBg="1" rev="0" advAuto="0" spid="128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roton beam heating in flares"/>
          <p:cNvSpPr/>
          <p:nvPr>
            <p:ph type="title"/>
          </p:nvPr>
        </p:nvSpPr>
        <p:spPr>
          <a:xfrm>
            <a:off x="3581339" y="357187"/>
            <a:ext cx="17221322" cy="1267179"/>
          </a:xfrm>
          <a:prstGeom prst="rect">
            <a:avLst/>
          </a:prstGeom>
        </p:spPr>
        <p:txBody>
          <a:bodyPr/>
          <a:lstStyle>
            <a:lvl1pPr defTabSz="542210">
              <a:defRPr b="1" sz="7392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Proton beam heating in flares</a:t>
            </a:r>
          </a:p>
        </p:txBody>
      </p:sp>
      <p:sp>
        <p:nvSpPr>
          <p:cNvPr id="312" name="SPICE may see evidence for proton beam heating during flares, with hydrogen Lyman-β 1025 Å…"/>
          <p:cNvSpPr/>
          <p:nvPr>
            <p:ph type="body" sz="quarter" idx="1"/>
          </p:nvPr>
        </p:nvSpPr>
        <p:spPr>
          <a:xfrm>
            <a:off x="1358723" y="2809931"/>
            <a:ext cx="12640990" cy="4484132"/>
          </a:xfrm>
          <a:prstGeom prst="rect">
            <a:avLst/>
          </a:prstGeom>
        </p:spPr>
        <p:txBody>
          <a:bodyPr anchor="t"/>
          <a:lstStyle/>
          <a:p>
            <a:pPr marL="491289" indent="-491289">
              <a:lnSpc>
                <a:spcPct val="120000"/>
              </a:lnSpc>
              <a:spcBef>
                <a:spcPts val="2000"/>
              </a:spcBef>
              <a:defRPr sz="4200"/>
            </a:pPr>
            <a:r>
              <a:t>SPICE may see evidence for proton beam heating during flares, with hydrogen Lyman-β 1025 Å</a:t>
            </a:r>
          </a:p>
          <a:p>
            <a:pPr marL="491289" indent="-491289">
              <a:lnSpc>
                <a:spcPct val="120000"/>
              </a:lnSpc>
              <a:spcBef>
                <a:spcPts val="2000"/>
              </a:spcBef>
              <a:defRPr sz="4200"/>
            </a:pPr>
            <a:r>
              <a:t>Unique access to sub-MeV proton beam energies </a:t>
            </a:r>
          </a:p>
          <a:p>
            <a:pPr marL="491289" indent="-491289">
              <a:lnSpc>
                <a:spcPct val="120000"/>
              </a:lnSpc>
              <a:spcBef>
                <a:spcPts val="2000"/>
              </a:spcBef>
              <a:defRPr sz="4200"/>
            </a:pPr>
            <a:r>
              <a:t>Suitable for low-rate “filler” study?</a:t>
            </a:r>
          </a:p>
        </p:txBody>
      </p:sp>
      <p:grpSp>
        <p:nvGrpSpPr>
          <p:cNvPr id="315" name="Group"/>
          <p:cNvGrpSpPr/>
          <p:nvPr/>
        </p:nvGrpSpPr>
        <p:grpSpPr>
          <a:xfrm>
            <a:off x="15321244" y="2745728"/>
            <a:ext cx="6950025" cy="8528681"/>
            <a:chOff x="0" y="0"/>
            <a:chExt cx="6950023" cy="8528679"/>
          </a:xfrm>
        </p:grpSpPr>
        <p:pic>
          <p:nvPicPr>
            <p:cNvPr id="313" name="Screen Shot 2017-03-21 at 11.22.43 AM.png" descr="Screen Shot 2017-03-21 at 11.22.43 AM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902346" y="0"/>
              <a:ext cx="5695497" cy="71516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14" name="Holman (2016, JGR)…"/>
            <p:cNvSpPr/>
            <p:nvPr/>
          </p:nvSpPr>
          <p:spPr>
            <a:xfrm>
              <a:off x="-1" y="7293604"/>
              <a:ext cx="6950026" cy="1235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/>
            <a:p>
              <a:pPr algn="r">
                <a:defRPr sz="3600">
                  <a:solidFill>
                    <a:srgbClr val="FF7E79"/>
                  </a:solidFill>
                </a:defRPr>
              </a:pPr>
              <a:r>
                <a:t>Holman (2016, JGR)</a:t>
              </a:r>
            </a:p>
            <a:p>
              <a:pPr algn="r">
                <a:defRPr sz="3600">
                  <a:solidFill>
                    <a:srgbClr val="FF7E79"/>
                  </a:solidFill>
                </a:defRPr>
              </a:pPr>
              <a:r>
                <a:t> [</a:t>
              </a:r>
              <a:r>
                <a:rPr sz="3000"/>
                <a:t>adapted from Fang et al. (1995, A&amp;A)]</a:t>
              </a:r>
            </a:p>
          </p:txBody>
        </p:sp>
      </p:grpSp>
      <p:grpSp>
        <p:nvGrpSpPr>
          <p:cNvPr id="324" name="Group"/>
          <p:cNvGrpSpPr/>
          <p:nvPr/>
        </p:nvGrpSpPr>
        <p:grpSpPr>
          <a:xfrm>
            <a:off x="1796244" y="8252293"/>
            <a:ext cx="11482364" cy="4178603"/>
            <a:chOff x="0" y="0"/>
            <a:chExt cx="11482363" cy="4178602"/>
          </a:xfrm>
        </p:grpSpPr>
        <p:sp>
          <p:nvSpPr>
            <p:cNvPr id="316" name="Rectangle"/>
            <p:cNvSpPr/>
            <p:nvPr/>
          </p:nvSpPr>
          <p:spPr>
            <a:xfrm>
              <a:off x="1905580" y="3184335"/>
              <a:ext cx="9576784" cy="994268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rgbClr val="00000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317" name="Rectangle"/>
            <p:cNvSpPr/>
            <p:nvPr/>
          </p:nvSpPr>
          <p:spPr>
            <a:xfrm>
              <a:off x="3733786" y="0"/>
              <a:ext cx="1208604" cy="3170734"/>
            </a:xfrm>
            <a:prstGeom prst="rect">
              <a:avLst/>
            </a:prstGeom>
            <a:blipFill rotWithShape="1">
              <a:blip r:embed="rId3"/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318" name="Line"/>
            <p:cNvSpPr/>
            <p:nvPr/>
          </p:nvSpPr>
          <p:spPr>
            <a:xfrm>
              <a:off x="4338087" y="527858"/>
              <a:ext cx="1" cy="1657817"/>
            </a:xfrm>
            <a:prstGeom prst="line">
              <a:avLst/>
            </a:prstGeom>
            <a:noFill/>
            <a:ln w="101600" cap="flat">
              <a:solidFill>
                <a:srgbClr val="FF26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319" name="protons"/>
            <p:cNvSpPr/>
            <p:nvPr/>
          </p:nvSpPr>
          <p:spPr>
            <a:xfrm>
              <a:off x="1903259" y="812856"/>
              <a:ext cx="1697255" cy="68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600">
                  <a:solidFill>
                    <a:srgbClr val="FF2600"/>
                  </a:solidFill>
                </a:defRPr>
              </a:lvl1pPr>
            </a:lstStyle>
            <a:p>
              <a:pPr/>
              <a:r>
                <a:t>protons</a:t>
              </a:r>
            </a:p>
          </p:txBody>
        </p:sp>
        <p:sp>
          <p:nvSpPr>
            <p:cNvPr id="320" name="Line"/>
            <p:cNvSpPr/>
            <p:nvPr/>
          </p:nvSpPr>
          <p:spPr>
            <a:xfrm flipV="1">
              <a:off x="5102602" y="734988"/>
              <a:ext cx="1671721" cy="1671721"/>
            </a:xfrm>
            <a:prstGeom prst="line">
              <a:avLst/>
            </a:prstGeom>
            <a:noFill/>
            <a:ln w="76200" cap="flat">
              <a:solidFill>
                <a:srgbClr val="FFFB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321" name="redshifted H emission"/>
            <p:cNvSpPr/>
            <p:nvPr/>
          </p:nvSpPr>
          <p:spPr>
            <a:xfrm>
              <a:off x="6087129" y="1240879"/>
              <a:ext cx="4593159" cy="68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600">
                  <a:solidFill>
                    <a:srgbClr val="FFFB00"/>
                  </a:solidFill>
                </a:defRPr>
              </a:lvl1pPr>
            </a:lstStyle>
            <a:p>
              <a:pPr/>
              <a:r>
                <a:t>redshifted H emission</a:t>
              </a:r>
            </a:p>
          </p:txBody>
        </p:sp>
        <p:sp>
          <p:nvSpPr>
            <p:cNvPr id="322" name="Rectangle"/>
            <p:cNvSpPr/>
            <p:nvPr/>
          </p:nvSpPr>
          <p:spPr>
            <a:xfrm>
              <a:off x="3703087" y="2429175"/>
              <a:ext cx="1270001" cy="740261"/>
            </a:xfrm>
            <a:prstGeom prst="rect">
              <a:avLst/>
            </a:prstGeom>
            <a:blipFill rotWithShape="1">
              <a:blip r:embed="rId4">
                <a:alphaModFix amt="58817"/>
              </a:blip>
              <a:srcRect l="0" t="0" r="0" b="0"/>
              <a:tile tx="0" ty="0" sx="100000" sy="100000" flip="none" algn="tl"/>
            </a:blip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323" name="charge exchange"/>
            <p:cNvSpPr/>
            <p:nvPr/>
          </p:nvSpPr>
          <p:spPr>
            <a:xfrm>
              <a:off x="0" y="2467517"/>
              <a:ext cx="3563773" cy="6635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400">
                  <a:solidFill>
                    <a:srgbClr val="73FDFF"/>
                  </a:solidFill>
                </a:defRPr>
              </a:lvl1pPr>
            </a:lstStyle>
            <a:p>
              <a:pPr/>
              <a:r>
                <a:t>charge exchange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5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Studies of non-equilibrium ionization"/>
          <p:cNvSpPr/>
          <p:nvPr>
            <p:ph type="title"/>
          </p:nvPr>
        </p:nvSpPr>
        <p:spPr>
          <a:xfrm>
            <a:off x="3581339" y="357187"/>
            <a:ext cx="17221322" cy="1697706"/>
          </a:xfrm>
          <a:prstGeom prst="rect">
            <a:avLst/>
          </a:prstGeom>
        </p:spPr>
        <p:txBody>
          <a:bodyPr/>
          <a:lstStyle>
            <a:lvl1pPr defTabSz="558641">
              <a:defRPr b="1" sz="7616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Studies of non-equilibrium ionization</a:t>
            </a:r>
          </a:p>
        </p:txBody>
      </p:sp>
      <p:sp>
        <p:nvSpPr>
          <p:cNvPr id="327" name="SPICE will see a continuous sequence of oxygen ions from the chromosphere to upper transition region"/>
          <p:cNvSpPr/>
          <p:nvPr>
            <p:ph type="body" sz="quarter" idx="1"/>
          </p:nvPr>
        </p:nvSpPr>
        <p:spPr>
          <a:xfrm>
            <a:off x="1605881" y="2809931"/>
            <a:ext cx="14642559" cy="2223470"/>
          </a:xfrm>
          <a:prstGeom prst="rect">
            <a:avLst/>
          </a:prstGeom>
        </p:spPr>
        <p:txBody>
          <a:bodyPr anchor="t"/>
          <a:lstStyle>
            <a:lvl1pPr marL="491289" indent="-491289">
              <a:lnSpc>
                <a:spcPct val="120000"/>
              </a:lnSpc>
              <a:spcBef>
                <a:spcPts val="2000"/>
              </a:spcBef>
              <a:defRPr sz="4200"/>
            </a:lvl1pPr>
          </a:lstStyle>
          <a:p>
            <a:pPr/>
            <a:r>
              <a:t>SPICE will see a continuous sequence of oxygen ions from the chromosphere to upper transition region</a:t>
            </a:r>
          </a:p>
        </p:txBody>
      </p:sp>
      <p:graphicFrame>
        <p:nvGraphicFramePr>
          <p:cNvPr id="328" name="Table"/>
          <p:cNvGraphicFramePr/>
          <p:nvPr/>
        </p:nvGraphicFramePr>
        <p:xfrm>
          <a:off x="10381183" y="7343810"/>
          <a:ext cx="6776804" cy="4819810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1723468"/>
                <a:gridCol w="2785933"/>
                <a:gridCol w="2254701"/>
              </a:tblGrid>
              <a:tr h="686729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Wavel/Å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4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Temp/kK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686729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O 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1027.44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10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686729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O II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718.50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30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686729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O III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703.85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80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686729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O IV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790.20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140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686729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O V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760.45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220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686729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O VI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1031.91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FFFFFF"/>
                          </a:solidFill>
                        </a:rPr>
                        <a:t>280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329" name="plot_oxy_ions_v2.png" descr="plot_oxy_ions_v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90747" y="7231049"/>
            <a:ext cx="8201194" cy="546516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2" name="Group"/>
          <p:cNvGrpSpPr/>
          <p:nvPr/>
        </p:nvGrpSpPr>
        <p:grpSpPr>
          <a:xfrm>
            <a:off x="18134530" y="2025650"/>
            <a:ext cx="5779521" cy="10687081"/>
            <a:chOff x="0" y="0"/>
            <a:chExt cx="5779520" cy="10687080"/>
          </a:xfrm>
        </p:grpSpPr>
        <p:pic>
          <p:nvPicPr>
            <p:cNvPr id="330" name="apj464515f3.jpg" descr="apj464515f3.jp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6505" t="0" r="30988" b="0"/>
            <a:stretch>
              <a:fillRect/>
            </a:stretch>
          </p:blipFill>
          <p:spPr>
            <a:xfrm>
              <a:off x="0" y="0"/>
              <a:ext cx="5779521" cy="96647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1" name="Olluri et al. (2013, ApJ)"/>
            <p:cNvSpPr/>
            <p:nvPr/>
          </p:nvSpPr>
          <p:spPr>
            <a:xfrm>
              <a:off x="461820" y="9998105"/>
              <a:ext cx="4856049" cy="6889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600">
                  <a:solidFill>
                    <a:srgbClr val="FF7E79"/>
                  </a:solidFill>
                </a:defRPr>
              </a:lvl1pPr>
            </a:lstStyle>
            <a:p>
              <a:pPr/>
              <a:r>
                <a:t>Olluri et al. (2013, ApJ)</a:t>
              </a:r>
            </a:p>
          </p:txBody>
        </p:sp>
      </p:grpSp>
      <p:sp>
        <p:nvSpPr>
          <p:cNvPr id="333" name="Ideal testing ground for non-equilibrium codes (e.g., Bifrost)"/>
          <p:cNvSpPr/>
          <p:nvPr/>
        </p:nvSpPr>
        <p:spPr>
          <a:xfrm>
            <a:off x="1605881" y="4628665"/>
            <a:ext cx="14642559" cy="22234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 marL="491289" indent="-491289" algn="l">
              <a:lnSpc>
                <a:spcPct val="120000"/>
              </a:lnSpc>
              <a:spcBef>
                <a:spcPts val="2000"/>
              </a:spcBef>
              <a:buSzPct val="75000"/>
              <a:buChar char="•"/>
              <a:defRPr sz="4200"/>
            </a:lvl1pPr>
          </a:lstStyle>
          <a:p>
            <a:pPr/>
            <a:r>
              <a:t>Ideal testing ground for non-equilibrium codes (e.g., Bifrost)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2" grpId="1"/>
      <p:bldP build="whole" bldLvl="1" animBg="1" rev="0" advAuto="0" spid="333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Recap"/>
          <p:cNvSpPr/>
          <p:nvPr>
            <p:ph type="title"/>
          </p:nvPr>
        </p:nvSpPr>
        <p:spPr>
          <a:xfrm>
            <a:off x="3581339" y="357187"/>
            <a:ext cx="17221322" cy="1697706"/>
          </a:xfrm>
          <a:prstGeom prst="rect">
            <a:avLst/>
          </a:prstGeom>
        </p:spPr>
        <p:txBody>
          <a:bodyPr/>
          <a:lstStyle>
            <a:lvl1pPr>
              <a:defRPr b="1" sz="6400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Recap</a:t>
            </a:r>
          </a:p>
        </p:txBody>
      </p:sp>
      <p:sp>
        <p:nvSpPr>
          <p:cNvPr id="336" name="Temperature coverage - most complete of any spectrometer…"/>
          <p:cNvSpPr/>
          <p:nvPr>
            <p:ph type="body" idx="1"/>
          </p:nvPr>
        </p:nvSpPr>
        <p:spPr>
          <a:xfrm>
            <a:off x="3031509" y="2632289"/>
            <a:ext cx="18320982" cy="8218941"/>
          </a:xfrm>
          <a:prstGeom prst="rect">
            <a:avLst/>
          </a:prstGeom>
        </p:spPr>
        <p:txBody>
          <a:bodyPr anchor="t"/>
          <a:lstStyle/>
          <a:p>
            <a:pPr marL="729915" indent="-729915">
              <a:lnSpc>
                <a:spcPct val="120000"/>
              </a:lnSpc>
              <a:spcBef>
                <a:spcPts val="2000"/>
              </a:spcBef>
              <a:buSzPct val="100000"/>
              <a:buAutoNum type="arabicPeriod" startAt="1"/>
              <a:defRPr sz="4200">
                <a:solidFill>
                  <a:srgbClr val="73FDFF"/>
                </a:solidFill>
              </a:defRPr>
            </a:pPr>
            <a:r>
              <a:t>Temperature coverage - most complete of any spectrometer</a:t>
            </a:r>
          </a:p>
          <a:p>
            <a:pPr marL="729915" indent="-729915">
              <a:lnSpc>
                <a:spcPct val="120000"/>
              </a:lnSpc>
              <a:spcBef>
                <a:spcPts val="2000"/>
              </a:spcBef>
              <a:buSzPct val="100000"/>
              <a:buAutoNum type="arabicPeriod" startAt="1"/>
              <a:defRPr sz="4200"/>
            </a:pPr>
            <a:r>
              <a:t>Temperature coverage! - high cadence movies from c/s to corona</a:t>
            </a:r>
          </a:p>
          <a:p>
            <a:pPr marL="729915" indent="-729915">
              <a:lnSpc>
                <a:spcPct val="120000"/>
              </a:lnSpc>
              <a:spcBef>
                <a:spcPts val="2000"/>
              </a:spcBef>
              <a:buSzPct val="100000"/>
              <a:buAutoNum type="arabicPeriod" startAt="1"/>
              <a:defRPr sz="4200">
                <a:solidFill>
                  <a:srgbClr val="73FDFF"/>
                </a:solidFill>
              </a:defRPr>
            </a:pPr>
            <a:r>
              <a:rPr i="1">
                <a:latin typeface="Helvetica"/>
                <a:ea typeface="Helvetica"/>
                <a:cs typeface="Helvetica"/>
                <a:sym typeface="Helvetica"/>
              </a:rPr>
              <a:t>Temperature coverage!!</a:t>
            </a:r>
            <a:r>
              <a:t> - sequence of oxygen ions</a:t>
            </a:r>
          </a:p>
          <a:p>
            <a:pPr marL="729915" indent="-729915">
              <a:lnSpc>
                <a:spcPct val="120000"/>
              </a:lnSpc>
              <a:spcBef>
                <a:spcPts val="2000"/>
              </a:spcBef>
              <a:buSzPct val="100000"/>
              <a:buAutoNum type="arabicPeriod" startAt="1"/>
              <a:defRPr sz="4200"/>
            </a:pPr>
            <a:r>
              <a:t>Links to solar wind:</a:t>
            </a:r>
          </a:p>
          <a:p>
            <a:pPr lvl="1" marL="935789" indent="-491289">
              <a:lnSpc>
                <a:spcPct val="120000"/>
              </a:lnSpc>
              <a:spcBef>
                <a:spcPts val="2000"/>
              </a:spcBef>
              <a:buChar char="-"/>
              <a:defRPr sz="3600">
                <a:solidFill>
                  <a:srgbClr val="73FCD6"/>
                </a:solidFill>
              </a:defRPr>
            </a:pPr>
            <a:r>
              <a:t>FIP bias diagnostic (Mg/Ne)</a:t>
            </a:r>
          </a:p>
          <a:p>
            <a:pPr lvl="1" marL="935789" indent="-491289">
              <a:lnSpc>
                <a:spcPct val="120000"/>
              </a:lnSpc>
              <a:spcBef>
                <a:spcPts val="2000"/>
              </a:spcBef>
              <a:buChar char="-"/>
              <a:defRPr sz="3600">
                <a:solidFill>
                  <a:srgbClr val="73FCD6"/>
                </a:solidFill>
              </a:defRPr>
            </a:pPr>
            <a:r>
              <a:t>AR outflow regions</a:t>
            </a:r>
          </a:p>
          <a:p>
            <a:pPr marL="729915" indent="-729915">
              <a:lnSpc>
                <a:spcPct val="120000"/>
              </a:lnSpc>
              <a:spcBef>
                <a:spcPts val="2000"/>
              </a:spcBef>
              <a:buSzPct val="100000"/>
              <a:buAutoNum type="arabicPeriod" startAt="1"/>
              <a:defRPr sz="4200">
                <a:solidFill>
                  <a:srgbClr val="73FDFF"/>
                </a:solidFill>
              </a:defRPr>
            </a:pPr>
            <a:r>
              <a:t>Excellent flare/nanoflare diagnostics (Fe XVIII, XX)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3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3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3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3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PICE wavelength bands"/>
          <p:cNvSpPr/>
          <p:nvPr>
            <p:ph type="title"/>
          </p:nvPr>
        </p:nvSpPr>
        <p:spPr>
          <a:xfrm>
            <a:off x="3581339" y="357187"/>
            <a:ext cx="17221322" cy="1267179"/>
          </a:xfrm>
          <a:prstGeom prst="rect">
            <a:avLst/>
          </a:prstGeom>
        </p:spPr>
        <p:txBody>
          <a:bodyPr/>
          <a:lstStyle>
            <a:lvl1pPr defTabSz="542210">
              <a:defRPr b="1" sz="7392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SPICE wavelength bands</a:t>
            </a:r>
          </a:p>
        </p:txBody>
      </p:sp>
      <p:sp>
        <p:nvSpPr>
          <p:cNvPr id="134" name="Most complete temperature coverage of any UV spectrometer"/>
          <p:cNvSpPr/>
          <p:nvPr>
            <p:ph type="body" sz="quarter" idx="1"/>
          </p:nvPr>
        </p:nvSpPr>
        <p:spPr>
          <a:xfrm>
            <a:off x="1673898" y="2699685"/>
            <a:ext cx="10841285" cy="2423257"/>
          </a:xfrm>
          <a:prstGeom prst="rect">
            <a:avLst/>
          </a:prstGeom>
        </p:spPr>
        <p:txBody>
          <a:bodyPr anchor="t"/>
          <a:lstStyle>
            <a:lvl1pPr marL="491289" indent="-491289">
              <a:lnSpc>
                <a:spcPct val="120000"/>
              </a:lnSpc>
              <a:spcBef>
                <a:spcPts val="2000"/>
              </a:spcBef>
              <a:defRPr sz="4200"/>
            </a:lvl1pPr>
          </a:lstStyle>
          <a:p>
            <a:pPr/>
            <a:r>
              <a:t>Most complete temperature coverage of any UV spectrometer</a:t>
            </a:r>
          </a:p>
        </p:txBody>
      </p:sp>
      <p:graphicFrame>
        <p:nvGraphicFramePr>
          <p:cNvPr id="135" name="Table"/>
          <p:cNvGraphicFramePr/>
          <p:nvPr/>
        </p:nvGraphicFramePr>
        <p:xfrm>
          <a:off x="15010899" y="3399009"/>
          <a:ext cx="8742269" cy="7885183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2479734"/>
                <a:gridCol w="3308096"/>
                <a:gridCol w="2941737"/>
              </a:tblGrid>
              <a:tr h="715680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Ion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Wavelength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Temp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715680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FF7E79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H 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FF7E7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1025.7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FF7E7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15 kK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715680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7E79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 II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7E79"/>
                          </a:solidFill>
                        </a:rPr>
                        <a:t>1037.0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FF7E79"/>
                          </a:solidFill>
                        </a:rPr>
                        <a:t>45 kK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715680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73FA79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 III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73FA7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977.0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73FA7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90 kK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715680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73FA79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 IV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73FA79"/>
                          </a:solidFill>
                        </a:rPr>
                        <a:t>787.7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600">
                          <a:solidFill>
                            <a:srgbClr val="73FA79"/>
                          </a:solidFill>
                        </a:rPr>
                        <a:t>140 kK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715680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73FA79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 VI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73FA7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1031.9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4200">
                          <a:solidFill>
                            <a:srgbClr val="73FA79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300 kK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715680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73FA79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Ne VIII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73FA79"/>
                          </a:solidFill>
                        </a:rPr>
                        <a:t>770.4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73FA79"/>
                          </a:solidFill>
                        </a:rPr>
                        <a:t>600 kK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715680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73FD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Mg IX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73FDFF"/>
                          </a:solidFill>
                        </a:rPr>
                        <a:t>706.1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73FDFF"/>
                          </a:solidFill>
                        </a:rPr>
                        <a:t>1 MK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715680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73FD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 XII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73FDFF"/>
                          </a:solidFill>
                        </a:rPr>
                        <a:t>520.7 (x2)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2600">
                          <a:solidFill>
                            <a:srgbClr val="73FDFF"/>
                          </a:solidFill>
                        </a:rPr>
                        <a:t>2 MK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715680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D783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Fe XVIII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D783FF"/>
                          </a:solidFill>
                        </a:rPr>
                        <a:t>974.9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D783FF"/>
                          </a:solidFill>
                        </a:rPr>
                        <a:t>7 MK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715680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D783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Fe XX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D783FF"/>
                          </a:solidFill>
                        </a:rPr>
                        <a:t>721.6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solidFill>
                            <a:srgbClr val="D783FF"/>
                          </a:solidFill>
                        </a:rPr>
                        <a:t>10 MK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pic>
        <p:nvPicPr>
          <p:cNvPr id="136" name="plot_gofnt.png" descr="plot_gofnt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08683" y="5830410"/>
            <a:ext cx="13003815" cy="6501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Imaging the solar atmosphere"/>
          <p:cNvSpPr/>
          <p:nvPr>
            <p:ph type="title"/>
          </p:nvPr>
        </p:nvSpPr>
        <p:spPr>
          <a:xfrm>
            <a:off x="3581339" y="357187"/>
            <a:ext cx="17221322" cy="1267179"/>
          </a:xfrm>
          <a:prstGeom prst="rect">
            <a:avLst/>
          </a:prstGeom>
        </p:spPr>
        <p:txBody>
          <a:bodyPr/>
          <a:lstStyle>
            <a:lvl1pPr defTabSz="542210">
              <a:defRPr b="1" sz="7392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Imaging the solar atmosphere</a:t>
            </a:r>
          </a:p>
        </p:txBody>
      </p:sp>
      <p:sp>
        <p:nvSpPr>
          <p:cNvPr id="139" name="IBIS Ca II 8542 Å core"/>
          <p:cNvSpPr/>
          <p:nvPr/>
        </p:nvSpPr>
        <p:spPr>
          <a:xfrm>
            <a:off x="15434456" y="10659556"/>
            <a:ext cx="4401588" cy="60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000">
                <a:solidFill>
                  <a:srgbClr val="FF7E79"/>
                </a:solidFill>
              </a:defRPr>
            </a:lvl1pPr>
          </a:lstStyle>
          <a:p>
            <a:pPr/>
            <a:r>
              <a:t>IBIS Ca II 8542 Å core</a:t>
            </a:r>
          </a:p>
        </p:txBody>
      </p:sp>
      <p:pic>
        <p:nvPicPr>
          <p:cNvPr id="140" name="IBIS.CaII852.mosaic_1.jpg" descr="IBIS.CaII852.mosaic_1.jpg"/>
          <p:cNvPicPr>
            <a:picLocks noChangeAspect="1"/>
          </p:cNvPicPr>
          <p:nvPr/>
        </p:nvPicPr>
        <p:blipFill>
          <a:blip r:embed="rId2">
            <a:extLst/>
          </a:blip>
          <a:srcRect l="0" t="8008" r="0" b="0"/>
          <a:stretch>
            <a:fillRect/>
          </a:stretch>
        </p:blipFill>
        <p:spPr>
          <a:xfrm>
            <a:off x="13721658" y="3308225"/>
            <a:ext cx="7020011" cy="7307368"/>
          </a:xfrm>
          <a:prstGeom prst="rect">
            <a:avLst/>
          </a:prstGeom>
          <a:ln w="12700">
            <a:miter lim="400000"/>
          </a:ln>
        </p:spPr>
      </p:pic>
      <p:sp>
        <p:nvSpPr>
          <p:cNvPr id="141" name="Chromosphere"/>
          <p:cNvSpPr/>
          <p:nvPr/>
        </p:nvSpPr>
        <p:spPr>
          <a:xfrm>
            <a:off x="15030826" y="2511681"/>
            <a:ext cx="4401588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4000">
                <a:solidFill>
                  <a:srgbClr val="76D6FF"/>
                </a:solidFill>
              </a:defRPr>
            </a:lvl1pPr>
          </a:lstStyle>
          <a:p>
            <a:pPr/>
            <a:r>
              <a:t>Chromosphere</a:t>
            </a:r>
          </a:p>
        </p:txBody>
      </p:sp>
      <p:pic>
        <p:nvPicPr>
          <p:cNvPr id="142" name="171AR_Feb.jpg" descr="171AR_Feb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43129" y="3404713"/>
            <a:ext cx="7114285" cy="7114286"/>
          </a:xfrm>
          <a:prstGeom prst="rect">
            <a:avLst/>
          </a:prstGeom>
          <a:ln w="12700">
            <a:miter lim="400000"/>
          </a:ln>
        </p:spPr>
      </p:pic>
      <p:sp>
        <p:nvSpPr>
          <p:cNvPr id="143" name="AIA 171 Å"/>
          <p:cNvSpPr/>
          <p:nvPr/>
        </p:nvSpPr>
        <p:spPr>
          <a:xfrm>
            <a:off x="5399478" y="10659556"/>
            <a:ext cx="4401588" cy="60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3000">
                <a:solidFill>
                  <a:srgbClr val="FF7E79"/>
                </a:solidFill>
              </a:defRPr>
            </a:lvl1pPr>
          </a:lstStyle>
          <a:p>
            <a:pPr/>
            <a:r>
              <a:t>AIA 171 Å</a:t>
            </a:r>
          </a:p>
        </p:txBody>
      </p:sp>
      <p:sp>
        <p:nvSpPr>
          <p:cNvPr id="144" name="Corona"/>
          <p:cNvSpPr/>
          <p:nvPr/>
        </p:nvSpPr>
        <p:spPr>
          <a:xfrm>
            <a:off x="5399478" y="2511681"/>
            <a:ext cx="4401588" cy="752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>
              <a:defRPr sz="4000">
                <a:solidFill>
                  <a:srgbClr val="76D6FF"/>
                </a:solidFill>
              </a:defRPr>
            </a:lvl1pPr>
          </a:lstStyle>
          <a:p>
            <a:pPr/>
            <a:r>
              <a:t>Corona</a:t>
            </a:r>
          </a:p>
        </p:txBody>
      </p:sp>
      <p:sp>
        <p:nvSpPr>
          <p:cNvPr id="145" name="What about the transition region?"/>
          <p:cNvSpPr/>
          <p:nvPr/>
        </p:nvSpPr>
        <p:spPr>
          <a:xfrm>
            <a:off x="7556867" y="11676495"/>
            <a:ext cx="10314956" cy="9048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b="1" i="1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What about the transition region?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45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ransition region imaging"/>
          <p:cNvSpPr/>
          <p:nvPr>
            <p:ph type="title"/>
          </p:nvPr>
        </p:nvSpPr>
        <p:spPr>
          <a:xfrm>
            <a:off x="3581339" y="357187"/>
            <a:ext cx="17221322" cy="1267179"/>
          </a:xfrm>
          <a:prstGeom prst="rect">
            <a:avLst/>
          </a:prstGeom>
        </p:spPr>
        <p:txBody>
          <a:bodyPr/>
          <a:lstStyle>
            <a:lvl1pPr defTabSz="542210">
              <a:defRPr b="1" sz="7392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Transition region imaging</a:t>
            </a:r>
          </a:p>
        </p:txBody>
      </p:sp>
      <p:sp>
        <p:nvSpPr>
          <p:cNvPr id="148" name="IRIS is first spacecraft with a transition region filtergraph (SJI 1400 Å)…"/>
          <p:cNvSpPr/>
          <p:nvPr>
            <p:ph type="body" idx="1"/>
          </p:nvPr>
        </p:nvSpPr>
        <p:spPr>
          <a:xfrm>
            <a:off x="3403853" y="2025155"/>
            <a:ext cx="17576295" cy="10613841"/>
          </a:xfrm>
          <a:prstGeom prst="rect">
            <a:avLst/>
          </a:prstGeom>
        </p:spPr>
        <p:txBody>
          <a:bodyPr anchor="t"/>
          <a:lstStyle/>
          <a:p>
            <a:pPr marL="491289" indent="-491289">
              <a:spcBef>
                <a:spcPts val="1500"/>
              </a:spcBef>
              <a:defRPr sz="4200"/>
            </a:pPr>
            <a:r>
              <a:t>IRIS is first spacecraft with a transition region filtergraph (SJI 1400 Å)</a:t>
            </a:r>
          </a:p>
          <a:p>
            <a:pPr marL="491289" indent="-491289">
              <a:spcBef>
                <a:spcPts val="1500"/>
              </a:spcBef>
              <a:defRPr sz="4200"/>
            </a:pPr>
            <a:r>
              <a:t>Shows Si IV λ1393, λ1402 (80,000 K)</a:t>
            </a:r>
          </a:p>
        </p:txBody>
      </p:sp>
      <p:pic>
        <p:nvPicPr>
          <p:cNvPr id="149" name="a171_sji1400_reverse.mp4" descr="a171_sji1400_reverse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5641511" y="4527346"/>
            <a:ext cx="15146185" cy="7202788"/>
          </a:xfrm>
          <a:prstGeom prst="rect">
            <a:avLst/>
          </a:prstGeom>
          <a:ln w="12700">
            <a:miter lim="400000"/>
          </a:ln>
        </p:spPr>
      </p:pic>
      <p:sp>
        <p:nvSpPr>
          <p:cNvPr id="150" name="AIA, IRIS sunspot observation…"/>
          <p:cNvSpPr/>
          <p:nvPr/>
        </p:nvSpPr>
        <p:spPr>
          <a:xfrm>
            <a:off x="487306" y="4754562"/>
            <a:ext cx="4401588" cy="19716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/>
          <a:p>
            <a:pPr algn="l">
              <a:defRPr sz="4000">
                <a:solidFill>
                  <a:srgbClr val="FF7E79"/>
                </a:solidFill>
              </a:defRPr>
            </a:pPr>
            <a:r>
              <a:t>AIA, IRIS sunspot observation</a:t>
            </a:r>
          </a:p>
          <a:p>
            <a:pPr algn="l">
              <a:defRPr sz="4000">
                <a:solidFill>
                  <a:srgbClr val="FF7E79"/>
                </a:solidFill>
              </a:defRPr>
            </a:pPr>
            <a:r>
              <a:t>3-Oct-2015</a:t>
            </a:r>
          </a:p>
        </p:txBody>
      </p:sp>
      <p:sp>
        <p:nvSpPr>
          <p:cNvPr id="151" name="Line"/>
          <p:cNvSpPr/>
          <p:nvPr/>
        </p:nvSpPr>
        <p:spPr>
          <a:xfrm>
            <a:off x="17017876" y="3076813"/>
            <a:ext cx="1" cy="1271480"/>
          </a:xfrm>
          <a:prstGeom prst="line">
            <a:avLst/>
          </a:prstGeom>
          <a:ln w="76200">
            <a:solidFill>
              <a:srgbClr val="73FD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>
              <a:defRPr sz="3600"/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9999" fill="hold"/>
                                        <p:tgtEl>
                                          <p:spTgt spid="1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4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eis_active.jpg" descr="eis_active.jpg"/>
          <p:cNvPicPr>
            <a:picLocks noChangeAspect="1"/>
          </p:cNvPicPr>
          <p:nvPr/>
        </p:nvPicPr>
        <p:blipFill>
          <a:blip r:embed="rId2">
            <a:extLst/>
          </a:blip>
          <a:srcRect l="75467" t="7331" r="14560" b="64789"/>
          <a:stretch>
            <a:fillRect/>
          </a:stretch>
        </p:blipFill>
        <p:spPr>
          <a:xfrm>
            <a:off x="695018" y="5662939"/>
            <a:ext cx="3541425" cy="4950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" name="eis_active_3.jpg" descr="eis_active_3.jpg"/>
          <p:cNvPicPr>
            <a:picLocks noChangeAspect="1"/>
          </p:cNvPicPr>
          <p:nvPr/>
        </p:nvPicPr>
        <p:blipFill>
          <a:blip r:embed="rId3">
            <a:extLst/>
          </a:blip>
          <a:srcRect l="75703" t="7287" r="14490" b="64591"/>
          <a:stretch>
            <a:fillRect/>
          </a:stretch>
        </p:blipFill>
        <p:spPr>
          <a:xfrm>
            <a:off x="724498" y="5641262"/>
            <a:ext cx="3482664" cy="4993549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Transition region imaging"/>
          <p:cNvSpPr/>
          <p:nvPr>
            <p:ph type="title"/>
          </p:nvPr>
        </p:nvSpPr>
        <p:spPr>
          <a:xfrm>
            <a:off x="3581339" y="357187"/>
            <a:ext cx="17221322" cy="1267179"/>
          </a:xfrm>
          <a:prstGeom prst="rect">
            <a:avLst/>
          </a:prstGeom>
        </p:spPr>
        <p:txBody>
          <a:bodyPr/>
          <a:lstStyle>
            <a:lvl1pPr defTabSz="542210">
              <a:defRPr b="1" sz="7392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Transition region imaging</a:t>
            </a:r>
          </a:p>
        </p:txBody>
      </p:sp>
      <p:sp>
        <p:nvSpPr>
          <p:cNvPr id="156" name="Spectrometer wide slit (slot) mode allows monochromatic imaging in narrow spatial region…"/>
          <p:cNvSpPr/>
          <p:nvPr>
            <p:ph type="body" idx="1"/>
          </p:nvPr>
        </p:nvSpPr>
        <p:spPr>
          <a:xfrm>
            <a:off x="3403853" y="2025155"/>
            <a:ext cx="17576295" cy="10613841"/>
          </a:xfrm>
          <a:prstGeom prst="rect">
            <a:avLst/>
          </a:prstGeom>
        </p:spPr>
        <p:txBody>
          <a:bodyPr anchor="t"/>
          <a:lstStyle/>
          <a:p>
            <a:pPr marL="491289" indent="-491289">
              <a:spcBef>
                <a:spcPts val="1500"/>
              </a:spcBef>
              <a:defRPr sz="4200"/>
            </a:pPr>
            <a:r>
              <a:t>Spectrometer wide slit (slot) mode allows monochromatic imaging in narrow spatial region</a:t>
            </a:r>
          </a:p>
          <a:p>
            <a:pPr marL="491289" indent="-491289">
              <a:spcBef>
                <a:spcPts val="1500"/>
              </a:spcBef>
              <a:defRPr sz="4200"/>
            </a:pPr>
            <a:r>
              <a:t>Slot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rastering</a:t>
            </a:r>
            <a:r>
              <a:t> allows larger images</a:t>
            </a:r>
          </a:p>
        </p:txBody>
      </p:sp>
      <p:pic>
        <p:nvPicPr>
          <p:cNvPr id="157" name="ugarte_slot_movie.mpg" descr="ugarte_slot_movie.mpg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5249957" y="4749880"/>
            <a:ext cx="15166204" cy="6251946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Ugarte-Urra et al. (2009, ApJ)"/>
          <p:cNvSpPr/>
          <p:nvPr/>
        </p:nvSpPr>
        <p:spPr>
          <a:xfrm>
            <a:off x="20579357" y="4852368"/>
            <a:ext cx="3670793" cy="1184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3400">
                <a:solidFill>
                  <a:srgbClr val="FF7E79"/>
                </a:solidFill>
              </a:defRPr>
            </a:lvl1pPr>
          </a:lstStyle>
          <a:p>
            <a:pPr/>
            <a:r>
              <a:t>Ugarte-Urra et al. (2009, ApJ)</a:t>
            </a:r>
          </a:p>
        </p:txBody>
      </p:sp>
      <p:grpSp>
        <p:nvGrpSpPr>
          <p:cNvPr id="165" name="Group"/>
          <p:cNvGrpSpPr/>
          <p:nvPr/>
        </p:nvGrpSpPr>
        <p:grpSpPr>
          <a:xfrm>
            <a:off x="8350610" y="11290129"/>
            <a:ext cx="11001284" cy="1567236"/>
            <a:chOff x="0" y="0"/>
            <a:chExt cx="11001283" cy="1567235"/>
          </a:xfrm>
        </p:grpSpPr>
        <p:sp>
          <p:nvSpPr>
            <p:cNvPr id="159" name="SPICE Ne VIII images will look like this"/>
            <p:cNvSpPr/>
            <p:nvPr/>
          </p:nvSpPr>
          <p:spPr>
            <a:xfrm>
              <a:off x="0" y="212901"/>
              <a:ext cx="7780453" cy="6635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>
                <a:defRPr sz="3400">
                  <a:solidFill>
                    <a:srgbClr val="7A81FF"/>
                  </a:solidFill>
                </a:defRPr>
              </a:lvl1pPr>
            </a:lstStyle>
            <a:p>
              <a:pPr/>
              <a:r>
                <a:t>SPICE Ne VIII images will look like this</a:t>
              </a:r>
            </a:p>
          </p:txBody>
        </p:sp>
        <p:sp>
          <p:nvSpPr>
            <p:cNvPr id="160" name="SPICE O VI images will look like this"/>
            <p:cNvSpPr/>
            <p:nvPr/>
          </p:nvSpPr>
          <p:spPr>
            <a:xfrm>
              <a:off x="1817163" y="903660"/>
              <a:ext cx="7780454" cy="6635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 algn="l">
                <a:defRPr sz="3400">
                  <a:solidFill>
                    <a:srgbClr val="7A81FF"/>
                  </a:solidFill>
                </a:defRPr>
              </a:lvl1pPr>
            </a:lstStyle>
            <a:p>
              <a:pPr/>
              <a:r>
                <a:t>SPICE O VI images will look like this</a:t>
              </a:r>
            </a:p>
          </p:txBody>
        </p:sp>
        <p:sp>
          <p:nvSpPr>
            <p:cNvPr id="161" name="Line"/>
            <p:cNvSpPr/>
            <p:nvPr/>
          </p:nvSpPr>
          <p:spPr>
            <a:xfrm flipV="1">
              <a:off x="8868834" y="-1"/>
              <a:ext cx="1" cy="587376"/>
            </a:xfrm>
            <a:prstGeom prst="line">
              <a:avLst/>
            </a:prstGeom>
            <a:noFill/>
            <a:ln w="63500" cap="flat">
              <a:solidFill>
                <a:srgbClr val="7A81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162" name="Line"/>
            <p:cNvSpPr/>
            <p:nvPr/>
          </p:nvSpPr>
          <p:spPr>
            <a:xfrm flipV="1">
              <a:off x="10966498" y="-1"/>
              <a:ext cx="1" cy="1267180"/>
            </a:xfrm>
            <a:prstGeom prst="line">
              <a:avLst/>
            </a:prstGeom>
            <a:noFill/>
            <a:ln w="63500" cap="flat">
              <a:solidFill>
                <a:srgbClr val="7A81FF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163" name="Line"/>
            <p:cNvSpPr/>
            <p:nvPr/>
          </p:nvSpPr>
          <p:spPr>
            <a:xfrm>
              <a:off x="7635277" y="595489"/>
              <a:ext cx="1270001" cy="1"/>
            </a:xfrm>
            <a:prstGeom prst="line">
              <a:avLst/>
            </a:prstGeom>
            <a:noFill/>
            <a:ln w="63500" cap="flat">
              <a:solidFill>
                <a:srgbClr val="7A81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  <p:sp>
          <p:nvSpPr>
            <p:cNvPr id="164" name="Line"/>
            <p:cNvSpPr/>
            <p:nvPr/>
          </p:nvSpPr>
          <p:spPr>
            <a:xfrm>
              <a:off x="8973846" y="1235447"/>
              <a:ext cx="2027438" cy="1"/>
            </a:xfrm>
            <a:prstGeom prst="line">
              <a:avLst/>
            </a:prstGeom>
            <a:noFill/>
            <a:ln w="63500" cap="flat">
              <a:solidFill>
                <a:srgbClr val="7A81FF"/>
              </a:solidFill>
              <a:prstDash val="solid"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</p:grpSp>
      <p:sp>
        <p:nvSpPr>
          <p:cNvPr id="166" name="SPICE imaging will enable heating to be traced from chromosphere to corona"/>
          <p:cNvSpPr/>
          <p:nvPr/>
        </p:nvSpPr>
        <p:spPr>
          <a:xfrm>
            <a:off x="263818" y="5924815"/>
            <a:ext cx="4265733" cy="3902076"/>
          </a:xfrm>
          <a:prstGeom prst="rect">
            <a:avLst/>
          </a:prstGeom>
          <a:ln w="25400">
            <a:solidFill>
              <a:srgbClr val="FFFB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>
            <a:spAutoFit/>
          </a:bodyPr>
          <a:lstStyle>
            <a:lvl1pPr algn="l">
              <a:defRPr sz="4100">
                <a:solidFill>
                  <a:srgbClr val="FFFB00"/>
                </a:solidFill>
              </a:defRPr>
            </a:lvl1pPr>
          </a:lstStyle>
          <a:p>
            <a:pPr/>
            <a:r>
              <a:t>SPICE imaging will enable heating to be traced from chromosphere to corona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xit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afterEffect" presetSubtype="0" presetID="1" grpId="5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719" fill="hold"/>
                                        <p:tgtEl>
                                          <p:spTgt spid="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719"/>
                            </p:stCondLst>
                            <p:childTnLst>
                              <p:par>
                                <p:cTn id="21" presetClass="entr" nodeType="after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0" presetID="1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0" presetID="1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31" fill="hold" display="0">
                  <p:stCondLst>
                    <p:cond delay="indefinite"/>
                  </p:stCondLst>
                </p:cTn>
                <p:tgtEl>
                  <p:spTgt spid="157"/>
                </p:tgtEl>
              </p:cMediaNode>
            </p:video>
          </p:childTnLst>
        </p:cTn>
      </p:par>
    </p:tnLst>
    <p:bldLst>
      <p:bldP build="whole" bldLvl="1" animBg="1" rev="0" advAuto="0" spid="153" grpId="2"/>
      <p:bldP build="whole" bldLvl="1" animBg="1" rev="0" advAuto="0" spid="165" grpId="7"/>
      <p:bldP build="whole" bldLvl="1" animBg="1" rev="0" advAuto="0" spid="157" grpId="4"/>
      <p:bldP build="whole" bldLvl="1" animBg="1" rev="0" advAuto="0" spid="154" grpId="1"/>
      <p:bldP build="whole" bldLvl="1" animBg="1" rev="0" advAuto="0" spid="154" grpId="3"/>
      <p:bldP build="whole" bldLvl="1" animBg="1" rev="0" advAuto="0" spid="158" grpId="6"/>
      <p:bldP build="whole" bldLvl="1" animBg="1" rev="0" advAuto="0" spid="166" grpId="8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Active region outflows"/>
          <p:cNvSpPr/>
          <p:nvPr>
            <p:ph type="title"/>
          </p:nvPr>
        </p:nvSpPr>
        <p:spPr>
          <a:xfrm>
            <a:off x="810001" y="699910"/>
            <a:ext cx="13372460" cy="1267180"/>
          </a:xfrm>
          <a:prstGeom prst="rect">
            <a:avLst/>
          </a:prstGeom>
        </p:spPr>
        <p:txBody>
          <a:bodyPr/>
          <a:lstStyle>
            <a:lvl1pPr defTabSz="542210">
              <a:defRPr b="1" sz="7392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Active region outflows</a:t>
            </a:r>
          </a:p>
        </p:txBody>
      </p:sp>
      <p:sp>
        <p:nvSpPr>
          <p:cNvPr id="169" name="All active regions show persistent outflow patches (blue) in coronal spectral lines (Fe X-XVI) of 10-20 km/s"/>
          <p:cNvSpPr/>
          <p:nvPr>
            <p:ph type="body" sz="quarter" idx="1"/>
          </p:nvPr>
        </p:nvSpPr>
        <p:spPr>
          <a:xfrm>
            <a:off x="1225994" y="2675147"/>
            <a:ext cx="15370520" cy="2097059"/>
          </a:xfrm>
          <a:prstGeom prst="rect">
            <a:avLst/>
          </a:prstGeom>
        </p:spPr>
        <p:txBody>
          <a:bodyPr anchor="t"/>
          <a:lstStyle>
            <a:lvl1pPr marL="491289" indent="-491289">
              <a:lnSpc>
                <a:spcPct val="120000"/>
              </a:lnSpc>
              <a:spcBef>
                <a:spcPts val="2000"/>
              </a:spcBef>
              <a:defRPr sz="4200"/>
            </a:lvl1pPr>
          </a:lstStyle>
          <a:p>
            <a:pPr/>
            <a:r>
              <a:t>All active regions show persistent outflow patches (blue) in coronal spectral lines (Fe X-XVI) of 10-20 km/s</a:t>
            </a:r>
          </a:p>
        </p:txBody>
      </p:sp>
      <p:pic>
        <p:nvPicPr>
          <p:cNvPr id="170" name="sakao_etal_2007.mov" descr="sakao_etal_2007.mov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872055" y="427685"/>
            <a:ext cx="6502401" cy="650240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akao et al. (2007, Science)"/>
          <p:cNvSpPr/>
          <p:nvPr/>
        </p:nvSpPr>
        <p:spPr>
          <a:xfrm>
            <a:off x="18570096" y="7007014"/>
            <a:ext cx="4941698" cy="6000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>
            <a:lvl1pPr>
              <a:defRPr sz="3000">
                <a:solidFill>
                  <a:srgbClr val="FF7E79"/>
                </a:solidFill>
              </a:defRPr>
            </a:lvl1pPr>
          </a:lstStyle>
          <a:p>
            <a:pPr/>
            <a:r>
              <a:t>Sakao et al. (2007, Science)</a:t>
            </a:r>
          </a:p>
        </p:txBody>
      </p:sp>
      <p:grpSp>
        <p:nvGrpSpPr>
          <p:cNvPr id="175" name="Group"/>
          <p:cNvGrpSpPr/>
          <p:nvPr/>
        </p:nvGrpSpPr>
        <p:grpSpPr>
          <a:xfrm>
            <a:off x="13472599" y="7856279"/>
            <a:ext cx="9162635" cy="5783582"/>
            <a:chOff x="0" y="0"/>
            <a:chExt cx="9162634" cy="5783581"/>
          </a:xfrm>
        </p:grpSpPr>
        <p:pic>
          <p:nvPicPr>
            <p:cNvPr id="172" name="Screen Shot 2017-03-24 at 6.01.51 PM.png" descr="Screen Shot 2017-03-24 at 6.01.51 PM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67273" y="157938"/>
              <a:ext cx="9095362" cy="48975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3" name="Baker et al. (2009, ApJ)"/>
            <p:cNvSpPr/>
            <p:nvPr/>
          </p:nvSpPr>
          <p:spPr>
            <a:xfrm>
              <a:off x="-1" y="5183506"/>
              <a:ext cx="4178936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71437" tIns="71437" rIns="71437" bIns="71437" numCol="1" anchor="ctr">
              <a:spAutoFit/>
            </a:bodyPr>
            <a:lstStyle>
              <a:lvl1pPr>
                <a:defRPr sz="3000">
                  <a:solidFill>
                    <a:srgbClr val="FF7E79"/>
                  </a:solidFill>
                </a:defRPr>
              </a:lvl1pPr>
            </a:lstStyle>
            <a:p>
              <a:pPr/>
              <a:r>
                <a:t>Baker et al. (2009, ApJ)</a:t>
              </a:r>
            </a:p>
          </p:txBody>
        </p:sp>
        <p:sp>
          <p:nvSpPr>
            <p:cNvPr id="174" name="Oval"/>
            <p:cNvSpPr/>
            <p:nvPr/>
          </p:nvSpPr>
          <p:spPr>
            <a:xfrm>
              <a:off x="5634655" y="0"/>
              <a:ext cx="1830928" cy="1789192"/>
            </a:xfrm>
            <a:prstGeom prst="ellipse">
              <a:avLst/>
            </a:prstGeom>
            <a:noFill/>
            <a:ln w="63500" cap="flat">
              <a:solidFill>
                <a:srgbClr val="FF2600"/>
              </a:solidFill>
              <a:prstDash val="solid"/>
              <a:miter lim="400000"/>
            </a:ln>
            <a:effectLst>
              <a:outerShdw sx="100000" sy="100000" kx="0" ky="0" algn="b" rotWithShape="0" blurRad="50800" dist="63500" dir="2700000">
                <a:srgbClr val="000000">
                  <a:alpha val="50000"/>
                </a:srgbClr>
              </a:outerShdw>
            </a:effectLst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</p:grpSp>
      <p:sp>
        <p:nvSpPr>
          <p:cNvPr id="176" name="Will SPICE see the outflows?…"/>
          <p:cNvSpPr/>
          <p:nvPr/>
        </p:nvSpPr>
        <p:spPr>
          <a:xfrm>
            <a:off x="2114973" y="5989002"/>
            <a:ext cx="9051289" cy="1915796"/>
          </a:xfrm>
          <a:prstGeom prst="rect">
            <a:avLst/>
          </a:prstGeom>
          <a:ln w="25400">
            <a:solidFill>
              <a:srgbClr val="FFFB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 algn="l">
              <a:lnSpc>
                <a:spcPct val="110000"/>
              </a:lnSpc>
              <a:defRPr i="1" sz="360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Will SPICE see the outflows?</a:t>
            </a:r>
          </a:p>
          <a:p>
            <a:pPr marL="421105" indent="-421105" algn="l">
              <a:lnSpc>
                <a:spcPct val="110000"/>
              </a:lnSpc>
              <a:buSzPct val="75000"/>
              <a:buChar char="•"/>
              <a:defRPr sz="3600">
                <a:solidFill>
                  <a:srgbClr val="FFFB00"/>
                </a:solidFill>
              </a:defRPr>
            </a:pPr>
            <a:r>
              <a:t>Best lines are Si XII λ499, λ520 </a:t>
            </a:r>
            <a:r>
              <a:rPr sz="3000"/>
              <a:t>[2nd order]</a:t>
            </a:r>
          </a:p>
          <a:p>
            <a:pPr marL="421105" indent="-421105" algn="l">
              <a:lnSpc>
                <a:spcPct val="110000"/>
              </a:lnSpc>
              <a:buSzPct val="75000"/>
              <a:buChar char="•"/>
              <a:defRPr sz="3600">
                <a:solidFill>
                  <a:srgbClr val="FFFB00"/>
                </a:solidFill>
              </a:defRPr>
            </a:pPr>
            <a:r>
              <a:t>Ne VIII is too cool </a:t>
            </a:r>
          </a:p>
        </p:txBody>
      </p:sp>
      <p:grpSp>
        <p:nvGrpSpPr>
          <p:cNvPr id="180" name="Group"/>
          <p:cNvGrpSpPr/>
          <p:nvPr/>
        </p:nvGrpSpPr>
        <p:grpSpPr>
          <a:xfrm>
            <a:off x="4089871" y="8498002"/>
            <a:ext cx="6111562" cy="4360297"/>
            <a:chOff x="0" y="0"/>
            <a:chExt cx="6111561" cy="4360295"/>
          </a:xfrm>
        </p:grpSpPr>
        <p:pic>
          <p:nvPicPr>
            <p:cNvPr id="177" name="Screen Shot 2017-03-27 at 1.59.28 PM.png" descr="Screen Shot 2017-03-27 at 1.59.28 PM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6111562" cy="43602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8" name="High velocity blue “bump”"/>
            <p:cNvSpPr/>
            <p:nvPr/>
          </p:nvSpPr>
          <p:spPr>
            <a:xfrm>
              <a:off x="1022437" y="619225"/>
              <a:ext cx="2461447" cy="9302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71437" tIns="71437" rIns="71437" bIns="71437" numCol="1" anchor="ctr">
              <a:spAutoFit/>
            </a:bodyPr>
            <a:lstStyle>
              <a:lvl1pPr>
                <a:defRPr sz="2600">
                  <a:solidFill>
                    <a:srgbClr val="000000"/>
                  </a:solidFill>
                </a:defRPr>
              </a:lvl1pPr>
            </a:lstStyle>
            <a:p>
              <a:pPr/>
              <a:r>
                <a:t>High velocity blue “bump”</a:t>
              </a:r>
            </a:p>
          </p:txBody>
        </p:sp>
        <p:sp>
          <p:nvSpPr>
            <p:cNvPr id="179" name="Line"/>
            <p:cNvSpPr/>
            <p:nvPr/>
          </p:nvSpPr>
          <p:spPr>
            <a:xfrm>
              <a:off x="1998681" y="1587039"/>
              <a:ext cx="370102" cy="1026568"/>
            </a:xfrm>
            <a:prstGeom prst="line">
              <a:avLst/>
            </a:prstGeom>
            <a:noFill/>
            <a:ln w="38100" cap="flat">
              <a:solidFill>
                <a:srgbClr val="0000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600"/>
              </a:pPr>
            </a:p>
          </p:txBody>
        </p:sp>
      </p:grpSp>
      <p:sp>
        <p:nvSpPr>
          <p:cNvPr id="181" name="The patches also show repeating high velocity (100 km/s) jets"/>
          <p:cNvSpPr/>
          <p:nvPr/>
        </p:nvSpPr>
        <p:spPr>
          <a:xfrm>
            <a:off x="1225994" y="4598956"/>
            <a:ext cx="15370520" cy="126718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>
            <a:lvl1pPr marL="491289" indent="-491289" algn="l">
              <a:lnSpc>
                <a:spcPct val="120000"/>
              </a:lnSpc>
              <a:spcBef>
                <a:spcPts val="2000"/>
              </a:spcBef>
              <a:buSzPct val="75000"/>
              <a:buChar char="•"/>
              <a:defRPr sz="4200"/>
            </a:lvl1pPr>
          </a:lstStyle>
          <a:p>
            <a:pPr/>
            <a:r>
              <a:t>The patches also show repeating high velocity (100 km/s) jets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00" fill="hold"/>
                                        <p:tgtEl>
                                          <p:spTgt spid="1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4" fill="hold" display="0">
                  <p:stCondLst>
                    <p:cond delay="indefinite"/>
                  </p:stCondLst>
                </p:cTn>
                <p:tgtEl>
                  <p:spTgt spid="170"/>
                </p:tgtEl>
              </p:cMediaNode>
            </p:video>
          </p:childTnLst>
        </p:cTn>
      </p:par>
    </p:tnLst>
    <p:bldLst>
      <p:bldP build="whole" bldLvl="1" animBg="1" rev="0" advAuto="0" spid="180" grpId="4"/>
      <p:bldP build="whole" bldLvl="1" animBg="1" rev="0" advAuto="0" spid="175" grpId="2"/>
      <p:bldP build="p" bldLvl="5" animBg="1" rev="0" advAuto="0" spid="181" grpId="3"/>
      <p:bldP build="whole" bldLvl="1" animBg="1" rev="0" advAuto="0" spid="176" grpId="5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AR outflows - what do we know?"/>
          <p:cNvSpPr/>
          <p:nvPr>
            <p:ph type="title"/>
          </p:nvPr>
        </p:nvSpPr>
        <p:spPr>
          <a:xfrm>
            <a:off x="-41118" y="339165"/>
            <a:ext cx="17221322" cy="1267179"/>
          </a:xfrm>
          <a:prstGeom prst="rect">
            <a:avLst/>
          </a:prstGeom>
        </p:spPr>
        <p:txBody>
          <a:bodyPr/>
          <a:lstStyle>
            <a:lvl1pPr defTabSz="607933">
              <a:defRPr b="1" sz="7400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AR outflows - what do we know?</a:t>
            </a:r>
          </a:p>
        </p:txBody>
      </p:sp>
      <p:sp>
        <p:nvSpPr>
          <p:cNvPr id="184" name="What is cause?…"/>
          <p:cNvSpPr/>
          <p:nvPr>
            <p:ph type="body" sz="quarter" idx="1"/>
          </p:nvPr>
        </p:nvSpPr>
        <p:spPr>
          <a:xfrm>
            <a:off x="774878" y="1751147"/>
            <a:ext cx="18931498" cy="2545057"/>
          </a:xfrm>
          <a:prstGeom prst="rect">
            <a:avLst/>
          </a:prstGeom>
        </p:spPr>
        <p:txBody>
          <a:bodyPr anchor="t"/>
          <a:lstStyle/>
          <a:p>
            <a:pPr marL="0" indent="0">
              <a:spcBef>
                <a:spcPts val="1000"/>
              </a:spcBef>
              <a:buSzTx/>
              <a:buNone/>
              <a:defRPr i="1" sz="420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is cause?</a:t>
            </a:r>
          </a:p>
          <a:p>
            <a:pPr marL="491289" indent="-491289">
              <a:spcBef>
                <a:spcPts val="1000"/>
              </a:spcBef>
              <a:defRPr sz="4200"/>
            </a:pPr>
            <a:r>
              <a:t>Most popular: interchange reconnection </a:t>
            </a:r>
            <a:r>
              <a:rPr sz="3000">
                <a:solidFill>
                  <a:srgbClr val="76D6FF"/>
                </a:solidFill>
              </a:rPr>
              <a:t>[Del Zanna et al. (2011, A&amp;A)]</a:t>
            </a:r>
            <a:endParaRPr sz="3000"/>
          </a:p>
          <a:p>
            <a:pPr marL="491289" indent="-491289">
              <a:spcBef>
                <a:spcPts val="1000"/>
              </a:spcBef>
              <a:defRPr sz="4200"/>
            </a:pPr>
            <a:r>
              <a:t>Also: hot spicules </a:t>
            </a:r>
            <a:r>
              <a:rPr sz="3000">
                <a:solidFill>
                  <a:srgbClr val="76D6FF"/>
                </a:solidFill>
              </a:rPr>
              <a:t>[McIntosh &amp; De Pontieu (2009, ApJL)]</a:t>
            </a:r>
          </a:p>
        </p:txBody>
      </p:sp>
      <p:pic>
        <p:nvPicPr>
          <p:cNvPr id="185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41397" y="271345"/>
            <a:ext cx="6916802" cy="41758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rcRect l="38570" t="0" r="0" b="0"/>
          <a:stretch>
            <a:fillRect/>
          </a:stretch>
        </p:blipFill>
        <p:spPr>
          <a:xfrm>
            <a:off x="17119017" y="4675385"/>
            <a:ext cx="6761496" cy="4175731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➡ see Deb Baker’s talk (Wed)"/>
          <p:cNvSpPr/>
          <p:nvPr/>
        </p:nvSpPr>
        <p:spPr>
          <a:xfrm>
            <a:off x="7019436" y="11577326"/>
            <a:ext cx="7217236" cy="77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71437" tIns="71437" rIns="71437" bIns="71437" anchor="ctr">
            <a:spAutoFit/>
          </a:bodyPr>
          <a:lstStyle/>
          <a:p>
            <a:pPr>
              <a:defRPr sz="4200">
                <a:solidFill>
                  <a:srgbClr val="FFFB00"/>
                </a:solidFill>
              </a:defRPr>
            </a:pPr>
            <a:r>
              <a:rPr>
                <a:latin typeface="Helvetica"/>
                <a:ea typeface="Helvetica"/>
                <a:cs typeface="Helvetica"/>
                <a:sym typeface="Helvetica"/>
              </a:rPr>
              <a:t>➡ </a:t>
            </a:r>
            <a:r>
              <a:t>see Deb Baker’s talk (Wed)</a:t>
            </a:r>
          </a:p>
        </p:txBody>
      </p:sp>
      <p:sp>
        <p:nvSpPr>
          <p:cNvPr id="188" name="Source of slow solar wind?…"/>
          <p:cNvSpPr/>
          <p:nvPr/>
        </p:nvSpPr>
        <p:spPr>
          <a:xfrm>
            <a:off x="774878" y="4441007"/>
            <a:ext cx="18931498" cy="2745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/>
          <a:p>
            <a:pPr algn="l">
              <a:spcBef>
                <a:spcPts val="1000"/>
              </a:spcBef>
              <a:defRPr i="1" sz="420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Source of slow solar wind?</a:t>
            </a:r>
          </a:p>
          <a:p>
            <a:pPr marL="491289" indent="-491289" algn="l">
              <a:spcBef>
                <a:spcPts val="1000"/>
              </a:spcBef>
              <a:buSzPct val="75000"/>
              <a:buChar char="•"/>
              <a:defRPr sz="4200"/>
            </a:pPr>
            <a:r>
              <a:t>Yes (sometimes)  </a:t>
            </a:r>
            <a:r>
              <a:rPr sz="3000">
                <a:solidFill>
                  <a:srgbClr val="76D6FF"/>
                </a:solidFill>
              </a:rPr>
              <a:t>[Van Driel.-Gesztelyi. et al. (2012, Sol. Phys.)]</a:t>
            </a:r>
            <a:endParaRPr sz="3000"/>
          </a:p>
          <a:p>
            <a:pPr marL="491289" indent="-491289" algn="l">
              <a:spcBef>
                <a:spcPts val="1000"/>
              </a:spcBef>
              <a:buSzPct val="75000"/>
              <a:buChar char="•"/>
              <a:defRPr sz="4200"/>
            </a:pPr>
            <a:r>
              <a:t>May require 2-step process </a:t>
            </a:r>
            <a:r>
              <a:rPr sz="3000">
                <a:solidFill>
                  <a:srgbClr val="76D6FF"/>
                </a:solidFill>
              </a:rPr>
              <a:t>[Culhane et al. (2014, Sol. Phys.)]</a:t>
            </a:r>
          </a:p>
        </p:txBody>
      </p:sp>
      <p:sp>
        <p:nvSpPr>
          <p:cNvPr id="189" name="What will Solar Orbiter give?…"/>
          <p:cNvSpPr/>
          <p:nvPr/>
        </p:nvSpPr>
        <p:spPr>
          <a:xfrm>
            <a:off x="774878" y="7323064"/>
            <a:ext cx="18931498" cy="4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/>
          <a:p>
            <a:pPr algn="l">
              <a:spcBef>
                <a:spcPts val="1000"/>
              </a:spcBef>
              <a:defRPr i="1" sz="420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What will Solar Orbiter give?</a:t>
            </a:r>
          </a:p>
          <a:p>
            <a:pPr marL="491289" indent="-491289" algn="l">
              <a:spcBef>
                <a:spcPts val="1000"/>
              </a:spcBef>
              <a:buSzPct val="75000"/>
              <a:buChar char="•"/>
              <a:defRPr sz="4200"/>
            </a:pPr>
            <a:r>
              <a:t>Flows are seen in all ARs, all of the time </a:t>
            </a:r>
            <a:r>
              <a:rPr sz="3000">
                <a:solidFill>
                  <a:srgbClr val="76D6FF"/>
                </a:solidFill>
              </a:rPr>
              <a:t>[Baker et al. (2017, arXiv)]</a:t>
            </a:r>
          </a:p>
          <a:p>
            <a:pPr marL="491289" indent="-491289" algn="l">
              <a:spcBef>
                <a:spcPts val="1000"/>
              </a:spcBef>
              <a:buSzPct val="75000"/>
              <a:buChar char="•"/>
              <a:defRPr sz="4200"/>
            </a:pPr>
            <a:r>
              <a:t>Closer connection to source region</a:t>
            </a:r>
          </a:p>
          <a:p>
            <a:pPr marL="491289" indent="-491289" algn="l">
              <a:spcBef>
                <a:spcPts val="1000"/>
              </a:spcBef>
              <a:buSzPct val="75000"/>
              <a:buChar char="•"/>
              <a:defRPr sz="4200"/>
            </a:pPr>
            <a:r>
              <a:t>Full-disk magnetograms for extrapolation</a:t>
            </a:r>
          </a:p>
          <a:p>
            <a:pPr marL="491289" indent="-491289" algn="l">
              <a:spcBef>
                <a:spcPts val="1000"/>
              </a:spcBef>
              <a:buSzPct val="75000"/>
              <a:buChar char="•"/>
              <a:defRPr sz="4200"/>
            </a:pPr>
            <a:r>
              <a:t>Opportunity for SolO+SPP joint science</a:t>
            </a:r>
          </a:p>
        </p:txBody>
      </p:sp>
      <p:pic>
        <p:nvPicPr>
          <p:cNvPr id="190" name="Screen Shot 2017-04-01 at 12.39.01 PM.png" descr="Screen Shot 2017-04-01 at 12.39.01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19017" y="9041409"/>
            <a:ext cx="6761560" cy="4459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after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6" grpId="2"/>
      <p:bldP build="whole" bldLvl="1" animBg="1" rev="0" advAuto="0" spid="188" grpId="1"/>
      <p:bldP build="whole" bldLvl="1" animBg="1" rev="0" advAuto="0" spid="190" grpId="4"/>
      <p:bldP build="whole" bldLvl="1" animBg="1" rev="0" advAuto="0" spid="189" grpId="3"/>
      <p:bldP build="whole" bldLvl="1" animBg="1" rev="0" advAuto="0" spid="187" grpId="5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Element abundances &amp; FIP effect"/>
          <p:cNvSpPr/>
          <p:nvPr>
            <p:ph type="title"/>
          </p:nvPr>
        </p:nvSpPr>
        <p:spPr>
          <a:xfrm>
            <a:off x="4412342" y="699910"/>
            <a:ext cx="15913234" cy="1267180"/>
          </a:xfrm>
          <a:prstGeom prst="rect">
            <a:avLst/>
          </a:prstGeom>
        </p:spPr>
        <p:txBody>
          <a:bodyPr/>
          <a:lstStyle>
            <a:lvl1pPr defTabSz="607933">
              <a:defRPr b="1" sz="7400">
                <a:solidFill>
                  <a:schemeClr val="accent1">
                    <a:hueOff val="-136794"/>
                    <a:satOff val="-2150"/>
                    <a:lumOff val="15693"/>
                  </a:schemeClr>
                </a:solidFill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Element abundances &amp; FIP effect</a:t>
            </a:r>
          </a:p>
        </p:txBody>
      </p:sp>
      <p:sp>
        <p:nvSpPr>
          <p:cNvPr id="193" name="Resurgence of interest in coronal abundance measurements (EIS)…"/>
          <p:cNvSpPr/>
          <p:nvPr>
            <p:ph type="body" sz="quarter" idx="1"/>
          </p:nvPr>
        </p:nvSpPr>
        <p:spPr>
          <a:xfrm>
            <a:off x="841933" y="2869127"/>
            <a:ext cx="10952756" cy="2952813"/>
          </a:xfrm>
          <a:prstGeom prst="rect">
            <a:avLst/>
          </a:prstGeom>
        </p:spPr>
        <p:txBody>
          <a:bodyPr anchor="t"/>
          <a:lstStyle/>
          <a:p>
            <a:pPr marL="491289" indent="-491289">
              <a:lnSpc>
                <a:spcPct val="120000"/>
              </a:lnSpc>
              <a:spcBef>
                <a:spcPts val="2000"/>
              </a:spcBef>
              <a:defRPr sz="4200"/>
            </a:pPr>
            <a:r>
              <a:t>Resurgence of interest in coronal abundance measurements (EIS)</a:t>
            </a:r>
          </a:p>
          <a:p>
            <a:pPr marL="491289" indent="-491289">
              <a:lnSpc>
                <a:spcPct val="120000"/>
              </a:lnSpc>
              <a:spcBef>
                <a:spcPts val="2000"/>
              </a:spcBef>
              <a:defRPr sz="4200"/>
            </a:pPr>
            <a:r>
              <a:t>Main ratio is silicon-to-sulphur (1.5 MK)</a:t>
            </a:r>
          </a:p>
        </p:txBody>
      </p:sp>
      <p:graphicFrame>
        <p:nvGraphicFramePr>
          <p:cNvPr id="194" name="Table"/>
          <p:cNvGraphicFramePr/>
          <p:nvPr/>
        </p:nvGraphicFramePr>
        <p:xfrm>
          <a:off x="12094483" y="2915513"/>
          <a:ext cx="12467262" cy="8702894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0" rtl="0">
                <a:tableStyleId>{4C3C2611-4C71-4FC5-86AE-919BDF0F9419}</a:tableStyleId>
              </a:tblPr>
              <a:tblGrid>
                <a:gridCol w="7241270"/>
                <a:gridCol w="2550070"/>
                <a:gridCol w="1838060"/>
              </a:tblGrid>
              <a:tr h="620728">
                <a:tc>
                  <a:txBody>
                    <a:bodyPr/>
                    <a:lstStyle/>
                    <a:p>
                      <a:pPr algn="l" defTabSz="914400">
                        <a:defRPr b="1" sz="3800">
                          <a:latin typeface="Helvetica"/>
                          <a:ea typeface="Helvetica"/>
                          <a:cs typeface="Helvetica"/>
                          <a:sym typeface="Helvetica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8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Region</a:t>
                      </a:r>
                    </a:p>
                  </a:txBody>
                  <a:tcPr marL="50800" marR="50800" marT="50800" marB="50800" anchor="ctr" anchorCtr="0" horzOverflow="overflow"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800">
                          <a:solidFill>
                            <a:srgbClr val="FFFFFF"/>
                          </a:solidFill>
                          <a:latin typeface="Helvetica"/>
                          <a:ea typeface="Helvetica"/>
                          <a:cs typeface="Helvetica"/>
                          <a:sym typeface="Helvetica"/>
                        </a:rPr>
                        <a:t>Cit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T w="12700">
                      <a:solidFill>
                        <a:srgbClr val="D6D6D6"/>
                      </a:solidFill>
                      <a:miter lim="400000"/>
                    </a:lnT>
                  </a:tcPr>
                </a:tc>
              </a:tr>
              <a:tr h="620728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Hahn et al. (2010, ApJ)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CH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8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620728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76D6FF"/>
                          </a:solidFill>
                        </a:rPr>
                        <a:t>Brooks &amp; Warren (2011, ApJL)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AR outflow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54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620728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76D6FF"/>
                          </a:solidFill>
                        </a:rPr>
                        <a:t>Brooks &amp; Warren (2012, ApJ)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AR outflow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18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620728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Baker et al. (2013, ApJ)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AR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11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620728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76D6FF"/>
                          </a:solidFill>
                        </a:rPr>
                        <a:t>Culhane et al. (2014, ApJ)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AR outflow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17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620728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Brooks et al. (2015, Nat. Comm.)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Full Sun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13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620728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7E79"/>
                          </a:solidFill>
                        </a:rPr>
                        <a:t>Baker et al. (2015, ApJ)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AR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8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620728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Guennou et al. (2015, ApJ)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CH plumes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2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620728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K.-S. Lee et al. (2015, ApJ)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Jets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4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620728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00FA92"/>
                          </a:solidFill>
                        </a:rPr>
                        <a:t>Doschek et al. (2015, ApJL)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Flare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6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620728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00FA92"/>
                          </a:solidFill>
                        </a:rPr>
                        <a:t>Doschek et al. (2016, ApJ)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Flare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620728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7E79"/>
                          </a:solidFill>
                        </a:rPr>
                        <a:t>Ko et al. (2016, ApJ)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AR</a:t>
                      </a:r>
                    </a:p>
                  </a:txBody>
                  <a:tcPr marL="50800" marR="50800" marT="50800" marB="50800" anchor="ctr" anchorCtr="0" horzOverflow="overflow"/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-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</a:tcPr>
                </a:tc>
              </a:tr>
              <a:tr h="620728">
                <a:tc>
                  <a:txBody>
                    <a:bodyPr/>
                    <a:lstStyle/>
                    <a:p>
                      <a:pPr algn="l"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Warren et al. (2016, ApJ)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solidFill>
                        <a:srgbClr val="D6D6D6"/>
                      </a:solidFill>
                      <a:miter lim="400000"/>
                    </a:lnL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AR</a:t>
                      </a:r>
                    </a:p>
                  </a:txBody>
                  <a:tcPr marL="50800" marR="50800" marT="50800" marB="50800" anchor="ctr" anchorCtr="0" horzOverflow="overflow"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800">
                          <a:solidFill>
                            <a:srgbClr val="FFFFFF"/>
                          </a:solidFill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solidFill>
                        <a:srgbClr val="D6D6D6"/>
                      </a:solidFill>
                      <a:miter lim="400000"/>
                    </a:lnR>
                    <a:lnB w="12700">
                      <a:solidFill>
                        <a:srgbClr val="D6D6D6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195" name="Key results…"/>
          <p:cNvSpPr/>
          <p:nvPr/>
        </p:nvSpPr>
        <p:spPr>
          <a:xfrm>
            <a:off x="841933" y="6140108"/>
            <a:ext cx="10952756" cy="4656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>
            <a:normAutofit fontScale="100000" lnSpcReduction="0"/>
          </a:bodyPr>
          <a:lstStyle/>
          <a:p>
            <a:pPr algn="l">
              <a:lnSpc>
                <a:spcPct val="110000"/>
              </a:lnSpc>
              <a:spcBef>
                <a:spcPts val="2000"/>
              </a:spcBef>
              <a:defRPr i="1" sz="4200">
                <a:solidFill>
                  <a:srgbClr val="FFFB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t>Key results</a:t>
            </a:r>
          </a:p>
          <a:p>
            <a:pPr marL="491289" indent="-491289" algn="l">
              <a:lnSpc>
                <a:spcPct val="110000"/>
              </a:lnSpc>
              <a:spcBef>
                <a:spcPts val="2000"/>
              </a:spcBef>
              <a:buSzPct val="75000"/>
              <a:buChar char="•"/>
              <a:defRPr sz="4200">
                <a:solidFill>
                  <a:srgbClr val="76D6FF"/>
                </a:solidFill>
              </a:defRPr>
            </a:pPr>
            <a:r>
              <a:t>FIP bias=3-4 for AR outflow regions </a:t>
            </a:r>
          </a:p>
          <a:p>
            <a:pPr marL="491289" indent="-491289" algn="l">
              <a:lnSpc>
                <a:spcPct val="110000"/>
              </a:lnSpc>
              <a:spcBef>
                <a:spcPts val="2000"/>
              </a:spcBef>
              <a:buSzPct val="75000"/>
              <a:buChar char="•"/>
              <a:defRPr sz="4200">
                <a:solidFill>
                  <a:srgbClr val="FF7E79"/>
                </a:solidFill>
              </a:defRPr>
            </a:pPr>
            <a:r>
              <a:t>AR FIP bias </a:t>
            </a:r>
            <a:r>
              <a:rPr i="1">
                <a:latin typeface="Helvetica"/>
                <a:ea typeface="Helvetica"/>
                <a:cs typeface="Helvetica"/>
                <a:sym typeface="Helvetica"/>
              </a:rPr>
              <a:t>decreases</a:t>
            </a:r>
            <a:r>
              <a:t> with time</a:t>
            </a:r>
          </a:p>
          <a:p>
            <a:pPr marL="491289" indent="-491289" algn="l">
              <a:lnSpc>
                <a:spcPct val="110000"/>
              </a:lnSpc>
              <a:spcBef>
                <a:spcPts val="2000"/>
              </a:spcBef>
              <a:buSzPct val="75000"/>
              <a:buChar char="•"/>
              <a:defRPr sz="4200">
                <a:solidFill>
                  <a:srgbClr val="00FA92"/>
                </a:solidFill>
              </a:defRPr>
            </a:pPr>
            <a:r>
              <a:t>Inverse FIP effect in some flares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2"/>
      <p:bldP build="whole" bldLvl="1" animBg="1" rev="0" advAuto="0" spid="194" grpId="1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71437" tIns="71437" rIns="71437" bIns="71437" numCol="1" spcCol="38100" rtlCol="0" anchor="ctr" upright="0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