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93" r:id="rId3"/>
    <p:sldId id="298" r:id="rId4"/>
    <p:sldId id="294" r:id="rId5"/>
    <p:sldId id="295" r:id="rId6"/>
    <p:sldId id="296" r:id="rId7"/>
    <p:sldId id="297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16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7" r:id="rId27"/>
    <p:sldId id="318" r:id="rId28"/>
    <p:sldId id="319" r:id="rId29"/>
    <p:sldId id="320" r:id="rId30"/>
    <p:sldId id="321" r:id="rId31"/>
    <p:sldId id="32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471399-03E1-8147-A9C7-29806EE7084D}" v="2" dt="2024-09-17T13:39:36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7"/>
    <p:restoredTop sz="96096"/>
  </p:normalViewPr>
  <p:slideViewPr>
    <p:cSldViewPr snapToGrid="0">
      <p:cViewPr varScale="1">
        <p:scale>
          <a:sx n="117" d="100"/>
          <a:sy n="117" d="100"/>
        </p:scale>
        <p:origin x="11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ung, Peter R. (GSFC-6710)" userId="b2d89817-ec94-4afe-aad6-3ea975f4677f" providerId="ADAL" clId="{B9471399-03E1-8147-A9C7-29806EE7084D}"/>
    <pc:docChg chg="custSel modSld">
      <pc:chgData name="Young, Peter R. (GSFC-6710)" userId="b2d89817-ec94-4afe-aad6-3ea975f4677f" providerId="ADAL" clId="{B9471399-03E1-8147-A9C7-29806EE7084D}" dt="2024-09-17T13:40:21.573" v="130" actId="255"/>
      <pc:docMkLst>
        <pc:docMk/>
      </pc:docMkLst>
      <pc:sldChg chg="addSp modSp mod">
        <pc:chgData name="Young, Peter R. (GSFC-6710)" userId="b2d89817-ec94-4afe-aad6-3ea975f4677f" providerId="ADAL" clId="{B9471399-03E1-8147-A9C7-29806EE7084D}" dt="2024-09-17T13:40:21.573" v="130" actId="255"/>
        <pc:sldMkLst>
          <pc:docMk/>
          <pc:sldMk cId="2317370090" sldId="256"/>
        </pc:sldMkLst>
        <pc:spChg chg="add mod">
          <ac:chgData name="Young, Peter R. (GSFC-6710)" userId="b2d89817-ec94-4afe-aad6-3ea975f4677f" providerId="ADAL" clId="{B9471399-03E1-8147-A9C7-29806EE7084D}" dt="2024-09-17T13:40:21.573" v="130" actId="255"/>
          <ac:spMkLst>
            <pc:docMk/>
            <pc:sldMk cId="2317370090" sldId="256"/>
            <ac:spMk id="4" creationId="{B89BDE8D-AA56-DBC2-6E67-15903161A6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D97A3-349A-984E-88BD-CB5DEB080A7B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E30C4-4215-1D4D-BC3A-686B69C1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02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453A8-5F56-DCF3-826B-5F0A7993C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0852DF-9E48-33EB-B832-2E2DA71AE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F096E-6C41-D018-6F0F-E708AE48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D0D3-0006-E24A-A420-1C715F91DFD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BA289-9DC4-6838-F7BC-DBE09FE23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21FCA-415D-D170-A557-51AD7B8D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92E-D4A5-F648-8786-1228312B5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8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8D8C8-66D3-FCCA-3B3C-3EDD31EF7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6AC057-AF56-7BD9-AF90-F8A621AE5E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8FF48-C781-F4D8-1D0C-59280C2A9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D0D3-0006-E24A-A420-1C715F91DFD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694AA-C96C-166A-59DA-CBAC2156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EB365-042A-C997-DBD4-0CD97E61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92E-D4A5-F648-8786-1228312B5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23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3420EA-D035-5B31-336D-325C822A32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66BD25-EAAE-4545-B104-00F5DE6C9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371EF-5855-11EA-7DBE-E75290434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D0D3-0006-E24A-A420-1C715F91DFD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36BF0-38BE-3F34-CF72-ABCB13B4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1AE25-D547-958D-372A-4E6EC775F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92E-D4A5-F648-8786-1228312B5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3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3B64-A1B9-5605-924B-AAE6A648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B73C1-0BAC-7F33-D76B-A5131DE5A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253E9-FBCD-5CBD-B9F1-30B6DF77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D0D3-0006-E24A-A420-1C715F91DFD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7AF26-12A7-768E-6A3F-001293007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0A915-7A41-4130-D24C-78076C4B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92E-D4A5-F648-8786-1228312B5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4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9DA85-A68E-1014-217A-6DAFBA9D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EB9F0-848E-436F-4105-8622E0A2A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8E5FE-054F-2DB5-3B20-E0164A2C9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D0D3-0006-E24A-A420-1C715F91DFD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64BEA-9872-F22E-F26A-CCA57F898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22014-FDA7-CAA9-0749-0D0C89F42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92E-D4A5-F648-8786-1228312B5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8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4FD0F-3A84-D228-18BC-9DA3C926E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2654A-A8CE-FD2C-B8C7-3F00AAAB2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58087-D4B3-FD3F-9583-889A971D1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54569-6C5D-FC8C-56FD-800F26BC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D0D3-0006-E24A-A420-1C715F91DFD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41C45-600C-3FE8-EA5C-2D6DB1AC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E075D-FD97-D791-4D89-7C07CC787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92E-D4A5-F648-8786-1228312B5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85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79D23-7FAD-7104-D307-D08F72214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32506-82AB-5D61-3B1B-4D2CDCA0B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20C4A-6D37-AA53-0D53-7AA0D715B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2F19D-699F-0BF2-87CD-03829DBFE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C6A15-D46B-5321-74F3-60A51D823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C4362-DA75-2F30-7859-8E0A92350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D0D3-0006-E24A-A420-1C715F91DFD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18D001-697C-33B9-1062-474487B0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66D8A8-170F-117C-3099-BA45E808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92E-D4A5-F648-8786-1228312B5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3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28339-F98C-838C-15E6-F1A5894A5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148C7-4D44-3227-3189-B7A28CF31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D0D3-0006-E24A-A420-1C715F91DFD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E12C86-F215-BB03-A458-DFFB839A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717CA-3A47-6D08-1A73-53606779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92E-D4A5-F648-8786-1228312B5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9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68C058-F5C8-CC4A-7F70-CB2E63FD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D0D3-0006-E24A-A420-1C715F91DFD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0B3EBD-489D-AB23-04BE-1762BDE9A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6635A-4C8B-FB6E-08D2-57F019714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92E-D4A5-F648-8786-1228312B5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1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83548-EEB0-A1AC-1D06-20E3F0D73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32AA5-52F1-DBEE-744B-CC9FAA819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D4428-9611-D109-150A-8706C15FB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96948-45AC-A566-7707-8F52DC7F3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D0D3-0006-E24A-A420-1C715F91DFD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C4CFF-4F4D-D7F2-BE24-F2504B431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3CF66-4B1A-16D7-9B86-A3A13BB2C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92E-D4A5-F648-8786-1228312B5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E0FC5-4C83-0D7E-1A92-D64A0D32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356CA6-2555-4F4F-0B05-873103EF6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10624-4470-9581-E21C-613011297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A3C72-3508-31A6-20BD-D442D0A67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7D0D3-0006-E24A-A420-1C715F91DFD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1D7D2-53C2-6413-B73F-B1DFD953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6A52F-C80C-ABCA-CC5E-72EBE7F4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F92E-D4A5-F648-8786-1228312B5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2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5CCFDE-1D5D-F30A-4632-C66D70AB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F8F8E-47B7-C078-472F-00AB32E01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73426"/>
            <a:ext cx="10515600" cy="5103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E57F3-2350-0623-F74A-7482EC531A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57D0D3-0006-E24A-A420-1C715F91DFD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38AEF-5BD1-FC4C-C10D-F01BEDF5E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D8242-F288-5B0E-106D-CD1423AE1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4AF92E-D4A5-F648-8786-1228312B5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7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－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1C4D-353D-5396-353E-F32540C9CA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Using flare data to calibrate the Hinode/EIS instrument and derive element abundances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AAB5BF-071D-A71D-D470-7EE67D6B9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Dr. Peter R. Young</a:t>
            </a:r>
            <a:br>
              <a:rPr lang="en-US" dirty="0"/>
            </a:br>
            <a:r>
              <a:rPr lang="en-US" dirty="0"/>
              <a:t>NASA GSFC &amp; Northumbria University, UK</a:t>
            </a:r>
          </a:p>
          <a:p>
            <a:r>
              <a:rPr lang="en-US" dirty="0"/>
              <a:t>Dr. Biswajit Mondal</a:t>
            </a:r>
            <a:br>
              <a:rPr lang="en-US" dirty="0"/>
            </a:br>
            <a:r>
              <a:rPr lang="en-US" dirty="0"/>
              <a:t>University of Alabama in Huntsville &amp; NASA MSFC</a:t>
            </a:r>
          </a:p>
        </p:txBody>
      </p:sp>
    </p:spTree>
    <p:extLst>
      <p:ext uri="{BB962C8B-B14F-4D97-AF65-F5344CB8AC3E}">
        <p14:creationId xmlns:p14="http://schemas.microsoft.com/office/powerpoint/2010/main" val="2317370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C26A7-691E-2A3D-7A82-2A7DA30CB15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Self-calibrating EIS</a:t>
            </a:r>
          </a:p>
        </p:txBody>
      </p:sp>
      <p:pic>
        <p:nvPicPr>
          <p:cNvPr id="4" name="Picture 3" descr="A picture containing chart&#10;&#10;AI-generated content may be incorrect.">
            <a:extLst>
              <a:ext uri="{FF2B5EF4-FFF2-40B4-BE49-F238E27FC236}">
                <a16:creationId xmlns:a16="http://schemas.microsoft.com/office/drawing/2014/main" id="{E0C83B63-AFAA-98EB-BA97-2D1FD5F7E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4358015"/>
            <a:ext cx="6534615" cy="229723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8B4E3C-D231-BBD3-CA69-AE8BFBD84965}"/>
              </a:ext>
            </a:extLst>
          </p:cNvPr>
          <p:cNvSpPr txBox="1">
            <a:spLocks/>
          </p:cNvSpPr>
          <p:nvPr/>
        </p:nvSpPr>
        <p:spPr>
          <a:xfrm>
            <a:off x="838199" y="1351368"/>
            <a:ext cx="10234961" cy="4644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－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Some emission line ratios are </a:t>
            </a:r>
            <a:r>
              <a:rPr lang="en-US" u="sng" dirty="0"/>
              <a:t>insensitive</a:t>
            </a:r>
            <a:r>
              <a:rPr lang="en-US" dirty="0"/>
              <a:t> to plasma conditions.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Allow degradation to be tracked with time.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Check if the shape of the effective area curves are changing.</a:t>
            </a:r>
          </a:p>
          <a:p>
            <a:pPr>
              <a:lnSpc>
                <a:spcPct val="100000"/>
              </a:lnSpc>
            </a:pPr>
            <a:r>
              <a:rPr lang="en-US" dirty="0"/>
              <a:t>Quiet Sun intensities are constant over solar cycle (“standard candle”).</a:t>
            </a:r>
          </a:p>
          <a:p>
            <a:pPr>
              <a:lnSpc>
                <a:spcPct val="100000"/>
              </a:lnSpc>
            </a:pPr>
            <a:r>
              <a:rPr lang="en-US" dirty="0"/>
              <a:t>Quiet Sun at limb is almost isothermal.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4CF390-2822-74CE-9C51-0EA4C900BC58}"/>
              </a:ext>
            </a:extLst>
          </p:cNvPr>
          <p:cNvSpPr txBox="1"/>
          <p:nvPr/>
        </p:nvSpPr>
        <p:spPr>
          <a:xfrm>
            <a:off x="3469707" y="6128183"/>
            <a:ext cx="186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 Zanna (2013)</a:t>
            </a:r>
          </a:p>
        </p:txBody>
      </p:sp>
    </p:spTree>
    <p:extLst>
      <p:ext uri="{BB962C8B-B14F-4D97-AF65-F5344CB8AC3E}">
        <p14:creationId xmlns:p14="http://schemas.microsoft.com/office/powerpoint/2010/main" val="1093337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02ADD-0789-BFAD-5B4E-AD8757E7DD0A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EIS calibration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7ED0C-A5D0-2835-89B4-2DE3DB974E0E}"/>
              </a:ext>
            </a:extLst>
          </p:cNvPr>
          <p:cNvSpPr txBox="1">
            <a:spLocks/>
          </p:cNvSpPr>
          <p:nvPr/>
        </p:nvSpPr>
        <p:spPr>
          <a:xfrm>
            <a:off x="838199" y="1351368"/>
            <a:ext cx="10234961" cy="4644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－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Lang et al. (2006) pre-launch calibration.</a:t>
            </a:r>
          </a:p>
          <a:p>
            <a:pPr>
              <a:lnSpc>
                <a:spcPct val="100000"/>
              </a:lnSpc>
            </a:pPr>
            <a:r>
              <a:rPr lang="en-US" dirty="0"/>
              <a:t>T. Wang et al. (2011) cross-calibrated against 2007 EUNIS flight.</a:t>
            </a:r>
          </a:p>
          <a:p>
            <a:pPr>
              <a:lnSpc>
                <a:spcPct val="100000"/>
              </a:lnSpc>
            </a:pPr>
            <a:r>
              <a:rPr lang="en-US" dirty="0"/>
              <a:t>Mariska (2013) found exponential decay with time.</a:t>
            </a:r>
          </a:p>
          <a:p>
            <a:pPr>
              <a:lnSpc>
                <a:spcPct val="100000"/>
              </a:lnSpc>
            </a:pPr>
            <a:r>
              <a:rPr lang="en-US" dirty="0"/>
              <a:t>Del Zanna (2013) found LW channel decayed faster than SW channel.</a:t>
            </a:r>
          </a:p>
          <a:p>
            <a:pPr>
              <a:lnSpc>
                <a:spcPct val="100000"/>
              </a:lnSpc>
            </a:pPr>
            <a:r>
              <a:rPr lang="en-US" dirty="0"/>
              <a:t>Warren et al. (2014) confirmed this result and obtained absolute calibration using SDO/EVE.</a:t>
            </a:r>
          </a:p>
          <a:p>
            <a:pPr>
              <a:lnSpc>
                <a:spcPct val="100000"/>
              </a:lnSpc>
            </a:pPr>
            <a:r>
              <a:rPr lang="en-US" dirty="0"/>
              <a:t>Del Zanna et al. (2025): definitive new calibration over 2007-2022 period.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8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BAD7B-77B4-27E4-A3ED-E00B261B7D9A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EIS calibration comparison</a:t>
            </a:r>
          </a:p>
        </p:txBody>
      </p:sp>
      <p:pic>
        <p:nvPicPr>
          <p:cNvPr id="4" name="Picture 3" descr="Chart, histogram&#10;&#10;AI-generated content may be incorrect.">
            <a:extLst>
              <a:ext uri="{FF2B5EF4-FFF2-40B4-BE49-F238E27FC236}">
                <a16:creationId xmlns:a16="http://schemas.microsoft.com/office/drawing/2014/main" id="{288281A0-9534-F4F7-A131-DFE085F5D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551" y="1328852"/>
            <a:ext cx="7344937" cy="4590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1879D2-B25C-8F88-6619-88DBC4F85E42}"/>
              </a:ext>
            </a:extLst>
          </p:cNvPr>
          <p:cNvSpPr txBox="1"/>
          <p:nvPr/>
        </p:nvSpPr>
        <p:spPr>
          <a:xfrm>
            <a:off x="3313720" y="6151650"/>
            <a:ext cx="329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DZWW25 curves for 1-Jan-2022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21CDA-0558-0967-B620-6BBC0C8DFB2B}"/>
              </a:ext>
            </a:extLst>
          </p:cNvPr>
          <p:cNvSpPr txBox="1"/>
          <p:nvPr/>
        </p:nvSpPr>
        <p:spPr>
          <a:xfrm>
            <a:off x="9214457" y="3429000"/>
            <a:ext cx="234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“bumps-and-wiggles”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C66DD6-ACB8-9F02-687C-1F7FEBC7F9CD}"/>
              </a:ext>
            </a:extLst>
          </p:cNvPr>
          <p:cNvCxnSpPr>
            <a:cxnSpLocks/>
          </p:cNvCxnSpPr>
          <p:nvPr/>
        </p:nvCxnSpPr>
        <p:spPr>
          <a:xfrm flipH="1">
            <a:off x="7805854" y="3798332"/>
            <a:ext cx="1505414" cy="372224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94301F-88D2-8136-4FCD-BF8053E33AC5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605454" y="3613666"/>
            <a:ext cx="4609003" cy="9969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488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human brain&#10;&#10;AI-generated content may be incorrect.">
            <a:extLst>
              <a:ext uri="{FF2B5EF4-FFF2-40B4-BE49-F238E27FC236}">
                <a16:creationId xmlns:a16="http://schemas.microsoft.com/office/drawing/2014/main" id="{9B1F5A1A-808C-3662-7A81-46301A541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939" y="0"/>
            <a:ext cx="7351704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F90A0B4-FDEB-3670-C3A9-24DC44263B4B}"/>
              </a:ext>
            </a:extLst>
          </p:cNvPr>
          <p:cNvSpPr/>
          <p:nvPr/>
        </p:nvSpPr>
        <p:spPr>
          <a:xfrm>
            <a:off x="5397191" y="5542156"/>
            <a:ext cx="981307" cy="37914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865CFA-9840-4517-33F6-DBB8F87D6238}"/>
              </a:ext>
            </a:extLst>
          </p:cNvPr>
          <p:cNvSpPr/>
          <p:nvPr/>
        </p:nvSpPr>
        <p:spPr>
          <a:xfrm>
            <a:off x="6765073" y="3620429"/>
            <a:ext cx="981307" cy="98502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7D87A8-669E-81D3-FB84-941A7FE5816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3399263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Stroke of luck!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B28FCF-D7D1-4FB5-1690-7BD4005FEF10}"/>
              </a:ext>
            </a:extLst>
          </p:cNvPr>
          <p:cNvSpPr txBox="1">
            <a:spLocks/>
          </p:cNvSpPr>
          <p:nvPr/>
        </p:nvSpPr>
        <p:spPr>
          <a:xfrm>
            <a:off x="544385" y="1298066"/>
            <a:ext cx="3983010" cy="4644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－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EIS caught a big flare with a long-duration “spectral atlas” study.</a:t>
            </a:r>
          </a:p>
          <a:p>
            <a:pPr>
              <a:lnSpc>
                <a:spcPct val="100000"/>
              </a:lnSpc>
            </a:pPr>
            <a:r>
              <a:rPr lang="en-US" dirty="0"/>
              <a:t>M8 flare on 30-Sep-2024.</a:t>
            </a:r>
          </a:p>
        </p:txBody>
      </p:sp>
    </p:spTree>
    <p:extLst>
      <p:ext uri="{BB962C8B-B14F-4D97-AF65-F5344CB8AC3E}">
        <p14:creationId xmlns:p14="http://schemas.microsoft.com/office/powerpoint/2010/main" val="1952579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10ACB-AC45-FD9E-7224-D02F834D991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Context movie: AIA 131 </a:t>
            </a:r>
            <a:r>
              <a:rPr lang="en-US" dirty="0" err="1"/>
              <a:t>Å</a:t>
            </a:r>
            <a:r>
              <a:rPr lang="en-US" dirty="0"/>
              <a:t> </a:t>
            </a:r>
          </a:p>
        </p:txBody>
      </p:sp>
      <p:pic>
        <p:nvPicPr>
          <p:cNvPr id="4" name="movie">
            <a:hlinkClick r:id="" action="ppaction://media"/>
            <a:extLst>
              <a:ext uri="{FF2B5EF4-FFF2-40B4-BE49-F238E27FC236}">
                <a16:creationId xmlns:a16="http://schemas.microsoft.com/office/drawing/2014/main" id="{FDB0880C-6461-F421-F184-240541AE82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9970" y="1078040"/>
            <a:ext cx="5413387" cy="508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AI-generated content may be incorrect.">
            <a:extLst>
              <a:ext uri="{FF2B5EF4-FFF2-40B4-BE49-F238E27FC236}">
                <a16:creationId xmlns:a16="http://schemas.microsoft.com/office/drawing/2014/main" id="{79506D31-D9F6-90E9-9A9F-F3F1FA3114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2100" y="1728440"/>
            <a:ext cx="9947799" cy="39921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EAA83C-D431-1375-07A9-9A29380AC0A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Flare continuum  is very strong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11327E-0852-DDB4-4090-758613437E92}"/>
              </a:ext>
            </a:extLst>
          </p:cNvPr>
          <p:cNvSpPr txBox="1"/>
          <p:nvPr/>
        </p:nvSpPr>
        <p:spPr>
          <a:xfrm>
            <a:off x="1919818" y="6017835"/>
            <a:ext cx="773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Shape of continuum curve quite similar to pre-launch effective area curve</a:t>
            </a:r>
          </a:p>
        </p:txBody>
      </p:sp>
    </p:spTree>
    <p:extLst>
      <p:ext uri="{BB962C8B-B14F-4D97-AF65-F5344CB8AC3E}">
        <p14:creationId xmlns:p14="http://schemas.microsoft.com/office/powerpoint/2010/main" val="157139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FEF99-C183-D316-C50F-6057E66E9A0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should continuum look like?</a:t>
            </a:r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C332C19B-CC0F-B900-7745-DA7B46BC2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23" y="1224775"/>
            <a:ext cx="9901353" cy="39605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58DE55-C550-EAB0-8525-115B2D5B41EE}"/>
              </a:ext>
            </a:extLst>
          </p:cNvPr>
          <p:cNvSpPr txBox="1"/>
          <p:nvPr/>
        </p:nvSpPr>
        <p:spPr>
          <a:xfrm>
            <a:off x="1875213" y="5337046"/>
            <a:ext cx="8680005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Curves calculated with CHIANTI software (</a:t>
            </a:r>
            <a:r>
              <a:rPr lang="en-US" dirty="0" err="1"/>
              <a:t>ch_continuum</a:t>
            </a:r>
            <a:r>
              <a:rPr lang="en-US" dirty="0"/>
              <a:t>).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At flare temperatures (10 MK), continuum dominated by free-free (bremsstrahlung).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Need to know temperature structure to model continuum.</a:t>
            </a:r>
          </a:p>
        </p:txBody>
      </p:sp>
    </p:spTree>
    <p:extLst>
      <p:ext uri="{BB962C8B-B14F-4D97-AF65-F5344CB8AC3E}">
        <p14:creationId xmlns:p14="http://schemas.microsoft.com/office/powerpoint/2010/main" val="1262871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&#10;&#10;AI-generated content may be incorrect.">
            <a:extLst>
              <a:ext uri="{FF2B5EF4-FFF2-40B4-BE49-F238E27FC236}">
                <a16:creationId xmlns:a16="http://schemas.microsoft.com/office/drawing/2014/main" id="{5BF02E6A-9028-7E38-099A-AF8A95C08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117" y="0"/>
            <a:ext cx="5647765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B9DE2D-FD01-E31B-2C07-BFD3C076BDF6}"/>
              </a:ext>
            </a:extLst>
          </p:cNvPr>
          <p:cNvCxnSpPr>
            <a:cxnSpLocks/>
          </p:cNvCxnSpPr>
          <p:nvPr/>
        </p:nvCxnSpPr>
        <p:spPr>
          <a:xfrm>
            <a:off x="2520176" y="3624146"/>
            <a:ext cx="2341756" cy="490654"/>
          </a:xfrm>
          <a:prstGeom prst="straightConnector1">
            <a:avLst/>
          </a:prstGeom>
          <a:ln w="25400">
            <a:solidFill>
              <a:srgbClr val="00B0F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2455ADB-1A18-AE8E-46E6-D752565FCD07}"/>
              </a:ext>
            </a:extLst>
          </p:cNvPr>
          <p:cNvSpPr txBox="1"/>
          <p:nvPr/>
        </p:nvSpPr>
        <p:spPr>
          <a:xfrm>
            <a:off x="223025" y="3077066"/>
            <a:ext cx="3049092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Right </a:t>
            </a:r>
            <a:r>
              <a:rPr lang="en-US" dirty="0" err="1"/>
              <a:t>footpoint</a:t>
            </a:r>
            <a:r>
              <a:rPr lang="en-US" dirty="0"/>
              <a:t> is brighter in SW continuum</a:t>
            </a:r>
          </a:p>
          <a:p>
            <a:pPr marL="176213" indent="-176213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Free-bound continuum is    significant (strong transition region emission)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B9053F-C013-B86B-D0F3-0CF427262585}"/>
              </a:ext>
            </a:extLst>
          </p:cNvPr>
          <p:cNvCxnSpPr>
            <a:cxnSpLocks/>
          </p:cNvCxnSpPr>
          <p:nvPr/>
        </p:nvCxnSpPr>
        <p:spPr>
          <a:xfrm flipH="1">
            <a:off x="7281746" y="1193180"/>
            <a:ext cx="2196791" cy="702527"/>
          </a:xfrm>
          <a:prstGeom prst="straightConnector1">
            <a:avLst/>
          </a:prstGeom>
          <a:ln w="25400">
            <a:solidFill>
              <a:srgbClr val="00B0F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6D36858-E413-84EB-E162-1669BEBBC7A3}"/>
              </a:ext>
            </a:extLst>
          </p:cNvPr>
          <p:cNvSpPr txBox="1"/>
          <p:nvPr/>
        </p:nvSpPr>
        <p:spPr>
          <a:xfrm>
            <a:off x="9541729" y="712104"/>
            <a:ext cx="2650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Study continuum from here</a:t>
            </a:r>
          </a:p>
        </p:txBody>
      </p:sp>
    </p:spTree>
    <p:extLst>
      <p:ext uri="{BB962C8B-B14F-4D97-AF65-F5344CB8AC3E}">
        <p14:creationId xmlns:p14="http://schemas.microsoft.com/office/powerpoint/2010/main" val="566502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48076-D222-A1CF-5BB8-B19D02BEC1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5BD5D-5587-848C-D4A9-A2E3614D4E1F}"/>
              </a:ext>
            </a:extLst>
          </p:cNvPr>
          <p:cNvSpPr txBox="1">
            <a:spLocks/>
          </p:cNvSpPr>
          <p:nvPr/>
        </p:nvSpPr>
        <p:spPr>
          <a:xfrm>
            <a:off x="838199" y="1351368"/>
            <a:ext cx="10234961" cy="4644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－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Measure continuum intensities from the photon spectrum at sets of wavelengths across both wavelength channels.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Measure a set of emission line intensities from the LW calibrated spectrum.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Perform a DEM analysis using the LW emission line intensities.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From the DEM, create a model for the continuum emission in both the SW and LW channels.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Derive updated SW and LW effective area curves by comparing the continuum intensities with the continuum model.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With the modified effective area curves, adjust the LW emission </a:t>
            </a:r>
            <a:r>
              <a:rPr lang="en-US" dirty="0" err="1"/>
              <a:t>linem</a:t>
            </a:r>
            <a:r>
              <a:rPr lang="en-US" dirty="0"/>
              <a:t> intensities, and repeat steps (3) to (5).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17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2CEF9-D211-D2B7-BB20-C8220295DB8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Step 1a: continuum measurement</a:t>
            </a:r>
          </a:p>
        </p:txBody>
      </p:sp>
      <p:pic>
        <p:nvPicPr>
          <p:cNvPr id="4" name="Picture 3" descr="Histogram&#10;&#10;AI-generated content may be incorrect.">
            <a:extLst>
              <a:ext uri="{FF2B5EF4-FFF2-40B4-BE49-F238E27FC236}">
                <a16:creationId xmlns:a16="http://schemas.microsoft.com/office/drawing/2014/main" id="{05B328E7-528A-42F8-135F-642B2453E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405" y="1384169"/>
            <a:ext cx="9207190" cy="4603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30AFF8-A3F8-6894-C382-A74F474271F0}"/>
              </a:ext>
            </a:extLst>
          </p:cNvPr>
          <p:cNvSpPr txBox="1"/>
          <p:nvPr/>
        </p:nvSpPr>
        <p:spPr>
          <a:xfrm>
            <a:off x="2477379" y="6067882"/>
            <a:ext cx="404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Choose local minima in the spectra.</a:t>
            </a:r>
          </a:p>
        </p:txBody>
      </p:sp>
    </p:spTree>
    <p:extLst>
      <p:ext uri="{BB962C8B-B14F-4D97-AF65-F5344CB8AC3E}">
        <p14:creationId xmlns:p14="http://schemas.microsoft.com/office/powerpoint/2010/main" val="1740107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E77B-8749-17A3-1975-785944AEB17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Hinode (Solar-B)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956BAE-CA00-9CAF-B040-328F249F1648}"/>
              </a:ext>
            </a:extLst>
          </p:cNvPr>
          <p:cNvSpPr txBox="1">
            <a:spLocks/>
          </p:cNvSpPr>
          <p:nvPr/>
        </p:nvSpPr>
        <p:spPr>
          <a:xfrm>
            <a:off x="838200" y="1351368"/>
            <a:ext cx="6041571" cy="4644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－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Launched in Sep 2006 </a:t>
            </a:r>
          </a:p>
          <a:p>
            <a:pPr>
              <a:lnSpc>
                <a:spcPct val="100000"/>
              </a:lnSpc>
            </a:pPr>
            <a:r>
              <a:rPr lang="en-US" dirty="0"/>
              <a:t>Three instruments: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Solar Optical Telescope (SOT)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X-ray Telescope (XRT)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EUV Imaging Spectrometer (EIS)</a:t>
            </a:r>
          </a:p>
          <a:p>
            <a:pPr>
              <a:lnSpc>
                <a:spcPct val="100000"/>
              </a:lnSpc>
            </a:pPr>
            <a:r>
              <a:rPr lang="en-US" dirty="0"/>
              <a:t>Mission goal:</a:t>
            </a:r>
          </a:p>
          <a:p>
            <a:pPr lvl="1">
              <a:lnSpc>
                <a:spcPct val="100000"/>
              </a:lnSpc>
            </a:pPr>
            <a:r>
              <a:rPr lang="en-US" altLang="en-US" i="1" dirty="0">
                <a:ea typeface="ＭＳ Ｐゴシック" panose="020B0600070205080204" pitchFamily="34" charset="-128"/>
              </a:rPr>
              <a:t>Study the connections between fine magnetic field elements in the photosphere and the structure and dynamics of the entire solar atmosphere.</a:t>
            </a:r>
            <a:endParaRPr lang="en-US" i="1" dirty="0"/>
          </a:p>
        </p:txBody>
      </p:sp>
      <p:pic>
        <p:nvPicPr>
          <p:cNvPr id="5" name="Picture 5" descr="Artist’s conception of the Hinode spacecraft in orbit around Earth.">
            <a:extLst>
              <a:ext uri="{FF2B5EF4-FFF2-40B4-BE49-F238E27FC236}">
                <a16:creationId xmlns:a16="http://schemas.microsoft.com/office/drawing/2014/main" id="{B199FB6F-1FA4-E8D0-B819-C0052A157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0178" y="1584066"/>
            <a:ext cx="4441275" cy="31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875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1C49B-0CBF-89E0-585B-C7E9A084BC3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Step 1b: perform spline fit to continuum intensities</a:t>
            </a:r>
          </a:p>
        </p:txBody>
      </p:sp>
      <p:pic>
        <p:nvPicPr>
          <p:cNvPr id="4" name="Picture 3" descr="Chart, histogram&#10;&#10;AI-generated content may be incorrect.">
            <a:extLst>
              <a:ext uri="{FF2B5EF4-FFF2-40B4-BE49-F238E27FC236}">
                <a16:creationId xmlns:a16="http://schemas.microsoft.com/office/drawing/2014/main" id="{2E0991B5-E1D6-4296-7ACC-AF27D248F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992" y="1235487"/>
            <a:ext cx="8592016" cy="4043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4806B3-2366-7096-BEC1-9D125F1FE539}"/>
              </a:ext>
            </a:extLst>
          </p:cNvPr>
          <p:cNvSpPr txBox="1"/>
          <p:nvPr/>
        </p:nvSpPr>
        <p:spPr>
          <a:xfrm>
            <a:off x="2901125" y="5579997"/>
            <a:ext cx="473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Orange lines are locations of spline nodes.</a:t>
            </a:r>
          </a:p>
        </p:txBody>
      </p:sp>
    </p:spTree>
    <p:extLst>
      <p:ext uri="{BB962C8B-B14F-4D97-AF65-F5344CB8AC3E}">
        <p14:creationId xmlns:p14="http://schemas.microsoft.com/office/powerpoint/2010/main" val="1505990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AI-generated content may be incorrect.">
            <a:extLst>
              <a:ext uri="{FF2B5EF4-FFF2-40B4-BE49-F238E27FC236}">
                <a16:creationId xmlns:a16="http://schemas.microsoft.com/office/drawing/2014/main" id="{7612E141-3D21-0DC6-6A94-4988B8F64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96749"/>
            <a:ext cx="7772400" cy="426450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2126B85-68ED-4BE6-B25F-EE8AE6154A9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Step 2: emission lines for DEM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C9653-67EE-EBEE-DBED-4CB62688033B}"/>
              </a:ext>
            </a:extLst>
          </p:cNvPr>
          <p:cNvSpPr txBox="1"/>
          <p:nvPr/>
        </p:nvSpPr>
        <p:spPr>
          <a:xfrm>
            <a:off x="2666950" y="5718303"/>
            <a:ext cx="5264070" cy="77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Good coverage of hot plasma (Ti XX; Fe XXI-XXIV)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Lines fit with Gaussian function</a:t>
            </a:r>
          </a:p>
        </p:txBody>
      </p:sp>
    </p:spTree>
    <p:extLst>
      <p:ext uri="{BB962C8B-B14F-4D97-AF65-F5344CB8AC3E}">
        <p14:creationId xmlns:p14="http://schemas.microsoft.com/office/powerpoint/2010/main" val="666291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5C9D-92B5-F821-1902-4FE0EF2F4983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Step 3: emission lines for DEM analysis</a:t>
            </a:r>
          </a:p>
        </p:txBody>
      </p:sp>
      <p:pic>
        <p:nvPicPr>
          <p:cNvPr id="4" name="Picture 3" descr="Chart, histogram&#10;&#10;AI-generated content may be incorrect.">
            <a:extLst>
              <a:ext uri="{FF2B5EF4-FFF2-40B4-BE49-F238E27FC236}">
                <a16:creationId xmlns:a16="http://schemas.microsoft.com/office/drawing/2014/main" id="{341E67B1-B23B-D0E5-E24B-4809637DC2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691" y="1678804"/>
            <a:ext cx="8200618" cy="385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24CDC2-13E0-9C94-E88B-A9C500FBC851}"/>
              </a:ext>
            </a:extLst>
          </p:cNvPr>
          <p:cNvSpPr txBox="1"/>
          <p:nvPr/>
        </p:nvSpPr>
        <p:spPr>
          <a:xfrm>
            <a:off x="4138911" y="130947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761C9-C5EB-1D1A-DD8A-9D1C9A354785}"/>
              </a:ext>
            </a:extLst>
          </p:cNvPr>
          <p:cNvSpPr txBox="1"/>
          <p:nvPr/>
        </p:nvSpPr>
        <p:spPr>
          <a:xfrm>
            <a:off x="6840133" y="1309472"/>
            <a:ext cx="3356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Continuum convolved with DEM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BEF545-337C-B7B9-2EA9-DCA365D5E2CC}"/>
              </a:ext>
            </a:extLst>
          </p:cNvPr>
          <p:cNvSpPr txBox="1"/>
          <p:nvPr/>
        </p:nvSpPr>
        <p:spPr>
          <a:xfrm>
            <a:off x="2642578" y="5793729"/>
            <a:ext cx="599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Used the MCMC DEM method from </a:t>
            </a:r>
            <a:r>
              <a:rPr lang="en-US" dirty="0" err="1"/>
              <a:t>PINTofALE</a:t>
            </a:r>
            <a:r>
              <a:rPr lang="en-US" dirty="0"/>
              <a:t> software.</a:t>
            </a:r>
          </a:p>
        </p:txBody>
      </p:sp>
    </p:spTree>
    <p:extLst>
      <p:ext uri="{BB962C8B-B14F-4D97-AF65-F5344CB8AC3E}">
        <p14:creationId xmlns:p14="http://schemas.microsoft.com/office/powerpoint/2010/main" val="4205599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3E837-4E5A-EB4F-D01F-A01B7A9BEC0F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Step 4: calculate synthetic spectrum</a:t>
            </a:r>
          </a:p>
        </p:txBody>
      </p:sp>
      <p:pic>
        <p:nvPicPr>
          <p:cNvPr id="4" name="Picture 3" descr="Chart, diagram&#10;&#10;AI-generated content may be incorrect.">
            <a:extLst>
              <a:ext uri="{FF2B5EF4-FFF2-40B4-BE49-F238E27FC236}">
                <a16:creationId xmlns:a16="http://schemas.microsoft.com/office/drawing/2014/main" id="{4FE344CF-DC71-5F57-82C4-309B86CD1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453" y="1380892"/>
            <a:ext cx="8710497" cy="3871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298540-5296-DF53-E0AC-2DCFBEA466DA}"/>
              </a:ext>
            </a:extLst>
          </p:cNvPr>
          <p:cNvSpPr txBox="1"/>
          <p:nvPr/>
        </p:nvSpPr>
        <p:spPr>
          <a:xfrm>
            <a:off x="2553368" y="5514172"/>
            <a:ext cx="6034922" cy="77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Use CHIANTI to calculate synthetic spectrum from DEM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Note continuum is relatively flat over EIS ranges. </a:t>
            </a:r>
          </a:p>
        </p:txBody>
      </p:sp>
    </p:spTree>
    <p:extLst>
      <p:ext uri="{BB962C8B-B14F-4D97-AF65-F5344CB8AC3E}">
        <p14:creationId xmlns:p14="http://schemas.microsoft.com/office/powerpoint/2010/main" val="1591530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FE3D-46F5-0361-C30F-1C51F6A6457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Step 5: derive effective area curves </a:t>
            </a:r>
          </a:p>
        </p:txBody>
      </p:sp>
      <p:pic>
        <p:nvPicPr>
          <p:cNvPr id="4" name="Picture 3" descr="Chart, histogram&#10;&#10;AI-generated content may be incorrect.">
            <a:extLst>
              <a:ext uri="{FF2B5EF4-FFF2-40B4-BE49-F238E27FC236}">
                <a16:creationId xmlns:a16="http://schemas.microsoft.com/office/drawing/2014/main" id="{C7195031-1D1C-4E0A-74EC-564045B1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290" y="1261945"/>
            <a:ext cx="7417420" cy="4635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911212-8956-CFDC-6C3E-0FB86DB6CAAF}"/>
              </a:ext>
            </a:extLst>
          </p:cNvPr>
          <p:cNvSpPr txBox="1"/>
          <p:nvPr/>
        </p:nvSpPr>
        <p:spPr>
          <a:xfrm>
            <a:off x="3044021" y="6015359"/>
            <a:ext cx="4696094" cy="77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Shapes similar to pre-launch curves.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No evidence for the “bumps-and-wiggles”. </a:t>
            </a:r>
          </a:p>
        </p:txBody>
      </p:sp>
    </p:spTree>
    <p:extLst>
      <p:ext uri="{BB962C8B-B14F-4D97-AF65-F5344CB8AC3E}">
        <p14:creationId xmlns:p14="http://schemas.microsoft.com/office/powerpoint/2010/main" val="2867369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6AA3C-386E-99D0-03FB-67053A0BFF9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Comparison with Del Zanna et al. (2025)</a:t>
            </a:r>
          </a:p>
        </p:txBody>
      </p:sp>
      <p:pic>
        <p:nvPicPr>
          <p:cNvPr id="6" name="Picture 5" descr="Chart, histogram&#10;&#10;AI-generated content may be incorrect.">
            <a:extLst>
              <a:ext uri="{FF2B5EF4-FFF2-40B4-BE49-F238E27FC236}">
                <a16:creationId xmlns:a16="http://schemas.microsoft.com/office/drawing/2014/main" id="{D2CD6FDC-C44C-3F79-AA44-D2A2F8486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101" y="1141141"/>
            <a:ext cx="8145798" cy="527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37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3204A-0A89-51E2-D7D4-BC09FD59578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32BC0-5590-0D08-56F5-A357F6BC6C5A}"/>
              </a:ext>
            </a:extLst>
          </p:cNvPr>
          <p:cNvSpPr txBox="1">
            <a:spLocks/>
          </p:cNvSpPr>
          <p:nvPr/>
        </p:nvSpPr>
        <p:spPr>
          <a:xfrm>
            <a:off x="838199" y="1351368"/>
            <a:ext cx="10234961" cy="4644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－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New curves agree quite well with Del Zanna et al. (2025) – within 30% at most wavelengths.</a:t>
            </a:r>
          </a:p>
          <a:p>
            <a:pPr>
              <a:lnSpc>
                <a:spcPct val="100000"/>
              </a:lnSpc>
            </a:pPr>
            <a:r>
              <a:rPr lang="en-US" dirty="0"/>
              <a:t>New curves do not show the complex structure of Del Zanna et al.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Unique dataset that does not apply to earlier times in mission.</a:t>
            </a:r>
          </a:p>
          <a:p>
            <a:pPr>
              <a:lnSpc>
                <a:spcPct val="100000"/>
              </a:lnSpc>
            </a:pPr>
            <a:r>
              <a:rPr lang="en-US" dirty="0"/>
              <a:t>However, can be used for 2022-present period</a:t>
            </a:r>
          </a:p>
          <a:p>
            <a:pPr>
              <a:lnSpc>
                <a:spcPct val="100000"/>
              </a:lnSpc>
            </a:pPr>
            <a:r>
              <a:rPr lang="en-US" dirty="0"/>
              <a:t>Continuum method should be useful for MUSE and EUVST.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44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73433-FE3E-8B8C-EEB6-C91206D0CC3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Element 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793E0-B8BC-FD09-AAD4-F3E6AA676108}"/>
              </a:ext>
            </a:extLst>
          </p:cNvPr>
          <p:cNvSpPr txBox="1">
            <a:spLocks/>
          </p:cNvSpPr>
          <p:nvPr/>
        </p:nvSpPr>
        <p:spPr>
          <a:xfrm>
            <a:off x="838199" y="1351368"/>
            <a:ext cx="10234961" cy="4644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－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DEM is dominated by plasma at 10 MK.</a:t>
            </a:r>
          </a:p>
          <a:p>
            <a:pPr>
              <a:lnSpc>
                <a:spcPct val="100000"/>
              </a:lnSpc>
            </a:pPr>
            <a:r>
              <a:rPr lang="en-US" dirty="0"/>
              <a:t>DEM shape is driven by iron ions (Fe XXI-XXIV).</a:t>
            </a:r>
          </a:p>
          <a:p>
            <a:pPr>
              <a:lnSpc>
                <a:spcPct val="100000"/>
              </a:lnSpc>
            </a:pPr>
            <a:r>
              <a:rPr lang="en-US" dirty="0"/>
              <a:t>The DEM predicts the strength of the continuum but depends on choice of element abundances.</a:t>
            </a:r>
          </a:p>
          <a:p>
            <a:pPr>
              <a:lnSpc>
                <a:spcPct val="100000"/>
              </a:lnSpc>
            </a:pPr>
            <a:r>
              <a:rPr lang="en-US" dirty="0"/>
              <a:t>Continuum is dominated by hydrogen: collisions of protons with free electrons.</a:t>
            </a:r>
          </a:p>
          <a:p>
            <a:pPr>
              <a:lnSpc>
                <a:spcPct val="100000"/>
              </a:lnSpc>
            </a:pPr>
            <a:r>
              <a:rPr lang="en-US" dirty="0"/>
              <a:t>Allows the Fe/H relative abundance to be measured.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70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B280-4869-72FF-C106-913B59FD5D0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Adjust abundances to match observed continuum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6C479-0F24-976F-8CF8-88D9FD25D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013" y="1223865"/>
            <a:ext cx="7717973" cy="44102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E82DC-3D69-4608-F6C1-6D63CD953925}"/>
              </a:ext>
            </a:extLst>
          </p:cNvPr>
          <p:cNvSpPr txBox="1"/>
          <p:nvPr/>
        </p:nvSpPr>
        <p:spPr>
          <a:xfrm>
            <a:off x="2989593" y="5886400"/>
            <a:ext cx="589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FIP bias of 0.57 (i.e., “inverse FIP effect”) gives best match</a:t>
            </a:r>
          </a:p>
        </p:txBody>
      </p:sp>
    </p:spTree>
    <p:extLst>
      <p:ext uri="{BB962C8B-B14F-4D97-AF65-F5344CB8AC3E}">
        <p14:creationId xmlns:p14="http://schemas.microsoft.com/office/powerpoint/2010/main" val="662105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EED4-B3AB-88A5-2FA0-ECBE3A98FDE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Validating abundance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A53FF-F027-0E91-3CD7-0B44D2BEDAE3}"/>
              </a:ext>
            </a:extLst>
          </p:cNvPr>
          <p:cNvSpPr txBox="1">
            <a:spLocks/>
          </p:cNvSpPr>
          <p:nvPr/>
        </p:nvSpPr>
        <p:spPr>
          <a:xfrm>
            <a:off x="838199" y="1351368"/>
            <a:ext cx="10234961" cy="4644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－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Line-to-continuum ratios are routinely used for FIP bias measurements at X-ray wavelengths.</a:t>
            </a:r>
          </a:p>
          <a:p>
            <a:pPr>
              <a:lnSpc>
                <a:spcPct val="100000"/>
              </a:lnSpc>
            </a:pPr>
            <a:r>
              <a:rPr lang="en-US" dirty="0"/>
              <a:t>The X-ray Solar Monitor (XSM) on Chandrayaan-2 measures the full-Sun solar X-ray spectrum at high time cadence.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391E6-8D29-D860-FDDB-3F6EDB8E3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870" y="3380118"/>
            <a:ext cx="5535930" cy="3033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6CAAB6-F3B5-25C1-769D-AFE857B23070}"/>
              </a:ext>
            </a:extLst>
          </p:cNvPr>
          <p:cNvSpPr txBox="1"/>
          <p:nvPr/>
        </p:nvSpPr>
        <p:spPr>
          <a:xfrm>
            <a:off x="2282295" y="5489853"/>
            <a:ext cx="3673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00"/>
              </a:spcAft>
            </a:pPr>
            <a:r>
              <a:rPr lang="en-US" dirty="0"/>
              <a:t>Variation of Al and Si abundances with time for a B-class flare (Mondal et al., 2021, </a:t>
            </a:r>
            <a:r>
              <a:rPr lang="en-US" dirty="0" err="1"/>
              <a:t>ApJ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6845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AI-generated content may be incorrect.">
            <a:extLst>
              <a:ext uri="{FF2B5EF4-FFF2-40B4-BE49-F238E27FC236}">
                <a16:creationId xmlns:a16="http://schemas.microsoft.com/office/drawing/2014/main" id="{A8D84076-9FF7-7F92-34EB-8783291D7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448"/>
            <a:ext cx="12192000" cy="5752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783184-4B0E-3669-06ED-3892AD2FA67E}"/>
              </a:ext>
            </a:extLst>
          </p:cNvPr>
          <p:cNvSpPr txBox="1"/>
          <p:nvPr/>
        </p:nvSpPr>
        <p:spPr>
          <a:xfrm>
            <a:off x="1271239" y="5881661"/>
            <a:ext cx="901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EUV contains thousands of emission lines, diagnosing the transition region and corona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C2F3DA-6AD5-5BAB-6B15-C32BBF58799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The EUV is the best region for studying the solar atmosphere</a:t>
            </a:r>
          </a:p>
        </p:txBody>
      </p:sp>
    </p:spTree>
    <p:extLst>
      <p:ext uri="{BB962C8B-B14F-4D97-AF65-F5344CB8AC3E}">
        <p14:creationId xmlns:p14="http://schemas.microsoft.com/office/powerpoint/2010/main" val="2710337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D842-DEF2-2DBC-661C-CE7D14156AF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XSM results for 30-Sep-2024 flare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B74635-1674-B415-2291-2B6B441CA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01" y="1439635"/>
            <a:ext cx="8756198" cy="3502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139146-985D-17EE-7514-36231B045476}"/>
              </a:ext>
            </a:extLst>
          </p:cNvPr>
          <p:cNvSpPr txBox="1"/>
          <p:nvPr/>
        </p:nvSpPr>
        <p:spPr>
          <a:xfrm>
            <a:off x="2445307" y="5523671"/>
            <a:ext cx="5701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Derived Fe/H ratio is 0.55, compared to 0.57 from EIS</a:t>
            </a:r>
          </a:p>
        </p:txBody>
      </p:sp>
    </p:spTree>
    <p:extLst>
      <p:ext uri="{BB962C8B-B14F-4D97-AF65-F5344CB8AC3E}">
        <p14:creationId xmlns:p14="http://schemas.microsoft.com/office/powerpoint/2010/main" val="2495057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51F7-EBC7-22A1-7975-0F2399401CF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Final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30924-4DAF-3157-F671-40FAD2E39B5C}"/>
              </a:ext>
            </a:extLst>
          </p:cNvPr>
          <p:cNvSpPr txBox="1">
            <a:spLocks/>
          </p:cNvSpPr>
          <p:nvPr/>
        </p:nvSpPr>
        <p:spPr>
          <a:xfrm>
            <a:off x="838199" y="1351368"/>
            <a:ext cx="10234961" cy="4644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－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First study of the EUV flare continuum using EIS data.</a:t>
            </a:r>
          </a:p>
          <a:p>
            <a:pPr>
              <a:lnSpc>
                <a:spcPct val="100000"/>
              </a:lnSpc>
            </a:pPr>
            <a:r>
              <a:rPr lang="en-US" dirty="0"/>
              <a:t>Enables EIS effective area curves to be derived.</a:t>
            </a:r>
          </a:p>
          <a:p>
            <a:pPr>
              <a:lnSpc>
                <a:spcPct val="100000"/>
              </a:lnSpc>
            </a:pPr>
            <a:r>
              <a:rPr lang="en-US" dirty="0"/>
              <a:t>Generally good agreement with Del Zanna et al. (2025).</a:t>
            </a:r>
          </a:p>
          <a:p>
            <a:pPr>
              <a:lnSpc>
                <a:spcPct val="100000"/>
              </a:lnSpc>
            </a:pPr>
            <a:r>
              <a:rPr lang="en-US" dirty="0"/>
              <a:t>DEM analysis of lines and continuum yields Fe/H FIP bias of 0.57.</a:t>
            </a:r>
          </a:p>
          <a:p>
            <a:pPr>
              <a:lnSpc>
                <a:spcPct val="100000"/>
              </a:lnSpc>
            </a:pPr>
            <a:r>
              <a:rPr lang="en-US" dirty="0"/>
              <a:t>Analysis of simultaneous X-ray data gives Fe/H FIP bias of 0.55.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3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A38A2-0362-B442-E9CD-C1FCAB77EA4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EIS: a scanning slit spectrometer</a:t>
            </a:r>
          </a:p>
        </p:txBody>
      </p:sp>
      <p:pic>
        <p:nvPicPr>
          <p:cNvPr id="4" name="Picture 3" descr="Shows how EIS images are built up by rastering.">
            <a:extLst>
              <a:ext uri="{FF2B5EF4-FFF2-40B4-BE49-F238E27FC236}">
                <a16:creationId xmlns:a16="http://schemas.microsoft.com/office/drawing/2014/main" id="{C78A6765-FE2C-0786-88D3-F8F07DB0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456" y="934278"/>
            <a:ext cx="6160368" cy="539032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D2CAAF-740E-A2E0-4512-3EBBBE64D759}"/>
              </a:ext>
            </a:extLst>
          </p:cNvPr>
          <p:cNvSpPr txBox="1">
            <a:spLocks/>
          </p:cNvSpPr>
          <p:nvPr/>
        </p:nvSpPr>
        <p:spPr>
          <a:xfrm>
            <a:off x="838200" y="1351368"/>
            <a:ext cx="6041571" cy="4644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－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Two wavelength bands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171-212 </a:t>
            </a:r>
            <a:r>
              <a:rPr lang="en-US" dirty="0" err="1"/>
              <a:t>Å</a:t>
            </a:r>
            <a:r>
              <a:rPr lang="en-US" dirty="0"/>
              <a:t> and 246-292 </a:t>
            </a:r>
            <a:r>
              <a:rPr lang="en-US" dirty="0" err="1"/>
              <a:t>Å</a:t>
            </a:r>
            <a:r>
              <a:rPr lang="en-US" dirty="0"/>
              <a:t>  </a:t>
            </a:r>
          </a:p>
          <a:p>
            <a:pPr>
              <a:lnSpc>
                <a:spcPct val="100000"/>
              </a:lnSpc>
            </a:pPr>
            <a:r>
              <a:rPr lang="en-US" dirty="0"/>
              <a:t>Spatial resolution: 3 arcsec</a:t>
            </a:r>
          </a:p>
          <a:p>
            <a:pPr>
              <a:lnSpc>
                <a:spcPct val="100000"/>
              </a:lnSpc>
            </a:pPr>
            <a:r>
              <a:rPr lang="en-US" dirty="0"/>
              <a:t>Images built up by </a:t>
            </a:r>
            <a:r>
              <a:rPr lang="en-US" i="1" dirty="0" err="1"/>
              <a:t>rastering</a:t>
            </a:r>
            <a:endParaRPr lang="en-US" i="1" dirty="0"/>
          </a:p>
          <a:p>
            <a:pPr>
              <a:lnSpc>
                <a:spcPct val="100000"/>
              </a:lnSpc>
            </a:pPr>
            <a:endParaRPr lang="en-US" i="1" dirty="0"/>
          </a:p>
          <a:p>
            <a:pPr>
              <a:lnSpc>
                <a:spcPct val="100000"/>
              </a:lnSpc>
            </a:pPr>
            <a:r>
              <a:rPr lang="en-US" u="sng" dirty="0"/>
              <a:t>Innovation</a:t>
            </a:r>
            <a:r>
              <a:rPr lang="en-US" dirty="0"/>
              <a:t>: first spacecraft EUV spectrometer to use multilayer coatings</a:t>
            </a:r>
          </a:p>
        </p:txBody>
      </p:sp>
    </p:spTree>
    <p:extLst>
      <p:ext uri="{BB962C8B-B14F-4D97-AF65-F5344CB8AC3E}">
        <p14:creationId xmlns:p14="http://schemas.microsoft.com/office/powerpoint/2010/main" val="586721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30559-5499-D34F-C477-E907437F3A7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Multilayer coatings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51036-939C-6E4E-7E9D-1E775140B74A}"/>
              </a:ext>
            </a:extLst>
          </p:cNvPr>
          <p:cNvSpPr txBox="1">
            <a:spLocks/>
          </p:cNvSpPr>
          <p:nvPr/>
        </p:nvSpPr>
        <p:spPr>
          <a:xfrm>
            <a:off x="838200" y="1351368"/>
            <a:ext cx="9655098" cy="4644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－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Standard optical surface coatings do not reflect EUV radiation.</a:t>
            </a:r>
          </a:p>
          <a:p>
            <a:pPr>
              <a:lnSpc>
                <a:spcPct val="100000"/>
              </a:lnSpc>
            </a:pPr>
            <a:r>
              <a:rPr lang="en-US" dirty="0"/>
              <a:t>Early EUV instruments used </a:t>
            </a:r>
            <a:r>
              <a:rPr lang="en-US" i="1" dirty="0"/>
              <a:t>grazing incidence </a:t>
            </a:r>
            <a:r>
              <a:rPr lang="en-US" dirty="0"/>
              <a:t>optics.</a:t>
            </a:r>
          </a:p>
          <a:p>
            <a:pPr>
              <a:lnSpc>
                <a:spcPct val="100000"/>
              </a:lnSpc>
            </a:pPr>
            <a:r>
              <a:rPr lang="en-US" dirty="0"/>
              <a:t>Multilayer coatings consist of alternating layers of a light and heavy element (e.g., Mo and Si).</a:t>
            </a:r>
          </a:p>
          <a:p>
            <a:pPr>
              <a:lnSpc>
                <a:spcPct val="100000"/>
              </a:lnSpc>
            </a:pPr>
            <a:r>
              <a:rPr lang="en-US" dirty="0"/>
              <a:t>Used for solar observations in the 1980’s (Underwood et al. 1987).</a:t>
            </a:r>
          </a:p>
          <a:p>
            <a:pPr>
              <a:lnSpc>
                <a:spcPct val="100000"/>
              </a:lnSpc>
            </a:pPr>
            <a:r>
              <a:rPr lang="en-US" dirty="0"/>
              <a:t>Began the EUV imaging revolution!</a:t>
            </a:r>
          </a:p>
        </p:txBody>
      </p:sp>
    </p:spTree>
    <p:extLst>
      <p:ext uri="{BB962C8B-B14F-4D97-AF65-F5344CB8AC3E}">
        <p14:creationId xmlns:p14="http://schemas.microsoft.com/office/powerpoint/2010/main" val="370828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93343C8-B7F4-51C3-68C7-85DEBA15D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048"/>
            <a:ext cx="3534108" cy="34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D429E1E-4056-496B-38D8-D860AE0C2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4107" y="0"/>
            <a:ext cx="4095837" cy="34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4C8BCCE-EEF6-8555-6C7A-40B5CAC6F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4418" y="3403282"/>
            <a:ext cx="3601081" cy="347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test image">
            <a:extLst>
              <a:ext uri="{FF2B5EF4-FFF2-40B4-BE49-F238E27FC236}">
                <a16:creationId xmlns:a16="http://schemas.microsoft.com/office/drawing/2014/main" id="{6E3AC656-EAF4-D199-0888-947C222AD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265" y="3416916"/>
            <a:ext cx="3949356" cy="34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83B7FC5-0C9F-072D-FEAD-6109A48E2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9944" y="7048"/>
            <a:ext cx="4424524" cy="340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A2F168-DC0C-225A-B28A-A0F8257E7D5B}"/>
              </a:ext>
            </a:extLst>
          </p:cNvPr>
          <p:cNvSpPr txBox="1"/>
          <p:nvPr/>
        </p:nvSpPr>
        <p:spPr>
          <a:xfrm>
            <a:off x="0" y="3056143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SOHO/EIT (1996)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2C8AB9-083D-0A9B-6DDD-7EF559F9CD5D}"/>
              </a:ext>
            </a:extLst>
          </p:cNvPr>
          <p:cNvSpPr txBox="1"/>
          <p:nvPr/>
        </p:nvSpPr>
        <p:spPr>
          <a:xfrm>
            <a:off x="3550419" y="3047583"/>
            <a:ext cx="221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STEREO/EUVI (2006)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8F78D-26A3-2804-5650-E9542F312DF5}"/>
              </a:ext>
            </a:extLst>
          </p:cNvPr>
          <p:cNvSpPr txBox="1"/>
          <p:nvPr/>
        </p:nvSpPr>
        <p:spPr>
          <a:xfrm>
            <a:off x="7628458" y="3047583"/>
            <a:ext cx="254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Solar Orbiter/EUI (2020)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302D2-6166-29C5-778E-A5D0B0D03B9E}"/>
              </a:ext>
            </a:extLst>
          </p:cNvPr>
          <p:cNvSpPr txBox="1"/>
          <p:nvPr/>
        </p:nvSpPr>
        <p:spPr>
          <a:xfrm>
            <a:off x="4572265" y="6517282"/>
            <a:ext cx="199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GOES/SUVI (2018)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8CA00-28A5-C409-8302-12A2EA310C2E}"/>
              </a:ext>
            </a:extLst>
          </p:cNvPr>
          <p:cNvSpPr txBox="1"/>
          <p:nvPr/>
        </p:nvSpPr>
        <p:spPr>
          <a:xfrm>
            <a:off x="8486294" y="6526631"/>
            <a:ext cx="1714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SDO/AIA (2010)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2A573281-AC76-43E9-3AA5-49413EE3C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741" y="3425475"/>
            <a:ext cx="4479165" cy="34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3B68A-9275-F79A-6A55-A9CBD5A40E21}"/>
              </a:ext>
            </a:extLst>
          </p:cNvPr>
          <p:cNvSpPr txBox="1"/>
          <p:nvPr/>
        </p:nvSpPr>
        <p:spPr>
          <a:xfrm>
            <a:off x="142395" y="6488668"/>
            <a:ext cx="1528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TRACE (1998)</a:t>
            </a:r>
          </a:p>
        </p:txBody>
      </p:sp>
    </p:spTree>
    <p:extLst>
      <p:ext uri="{BB962C8B-B14F-4D97-AF65-F5344CB8AC3E}">
        <p14:creationId xmlns:p14="http://schemas.microsoft.com/office/powerpoint/2010/main" val="714302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7B8C-46C6-4834-A6CC-3FA72249472A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Multilayer coatings</a:t>
            </a:r>
          </a:p>
        </p:txBody>
      </p:sp>
      <p:pic>
        <p:nvPicPr>
          <p:cNvPr id="4" name="Picture 5" descr="trace_spec">
            <a:extLst>
              <a:ext uri="{FF2B5EF4-FFF2-40B4-BE49-F238E27FC236}">
                <a16:creationId xmlns:a16="http://schemas.microsoft.com/office/drawing/2014/main" id="{39CEA716-065F-2E23-9624-722958B4C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791" y="1159130"/>
            <a:ext cx="6705600" cy="5029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B8036F-C48D-B501-621E-01CDADF422C2}"/>
              </a:ext>
            </a:extLst>
          </p:cNvPr>
          <p:cNvSpPr txBox="1">
            <a:spLocks/>
          </p:cNvSpPr>
          <p:nvPr/>
        </p:nvSpPr>
        <p:spPr>
          <a:xfrm>
            <a:off x="525965" y="1351367"/>
            <a:ext cx="4112941" cy="4644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－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Multilayer coating enhances reflectivity </a:t>
            </a:r>
            <a:r>
              <a:rPr lang="en-US" i="1" dirty="0"/>
              <a:t>only over a narrow wavelength band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</a:pPr>
            <a:r>
              <a:rPr lang="en-US" dirty="0"/>
              <a:t>Coating can be “tuned” to specific spectral features.</a:t>
            </a:r>
          </a:p>
        </p:txBody>
      </p:sp>
    </p:spTree>
    <p:extLst>
      <p:ext uri="{BB962C8B-B14F-4D97-AF65-F5344CB8AC3E}">
        <p14:creationId xmlns:p14="http://schemas.microsoft.com/office/powerpoint/2010/main" val="614481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CE76591-A3E6-8544-FEEE-CF7230698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0095" y="0"/>
            <a:ext cx="68619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FE74E-65A2-AACC-AEF6-C55B303370CA}"/>
              </a:ext>
            </a:extLst>
          </p:cNvPr>
          <p:cNvSpPr txBox="1">
            <a:spLocks/>
          </p:cNvSpPr>
          <p:nvPr/>
        </p:nvSpPr>
        <p:spPr>
          <a:xfrm>
            <a:off x="525965" y="1351367"/>
            <a:ext cx="4112941" cy="4644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－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EIS uses two multilayer coatings (applied to mirror and grating) for the two wavelength bands.</a:t>
            </a:r>
          </a:p>
          <a:p>
            <a:pPr>
              <a:lnSpc>
                <a:spcPct val="100000"/>
              </a:lnSpc>
            </a:pPr>
            <a:r>
              <a:rPr lang="en-US" dirty="0"/>
              <a:t>Sensitivity varies with wavelength, particularly for short wavelength band.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C3AD8D3-64DF-5329-6C7F-CD126D583495}"/>
              </a:ext>
            </a:extLst>
          </p:cNvPr>
          <p:cNvSpPr txBox="1">
            <a:spLocks/>
          </p:cNvSpPr>
          <p:nvPr/>
        </p:nvSpPr>
        <p:spPr>
          <a:xfrm>
            <a:off x="414454" y="454336"/>
            <a:ext cx="4112941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EIS multilayers</a:t>
            </a:r>
          </a:p>
        </p:txBody>
      </p:sp>
    </p:spTree>
    <p:extLst>
      <p:ext uri="{BB962C8B-B14F-4D97-AF65-F5344CB8AC3E}">
        <p14:creationId xmlns:p14="http://schemas.microsoft.com/office/powerpoint/2010/main" val="3323370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E6ECE-4386-7647-A86D-19CCED667DC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6915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Calibrating an EUV spectrometer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4871A-518F-5817-B05D-02BAD2B6B259}"/>
              </a:ext>
            </a:extLst>
          </p:cNvPr>
          <p:cNvSpPr txBox="1">
            <a:spLocks/>
          </p:cNvSpPr>
          <p:nvPr/>
        </p:nvSpPr>
        <p:spPr>
          <a:xfrm>
            <a:off x="838200" y="1351368"/>
            <a:ext cx="9655098" cy="4644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－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Pre-launch: perform end-to-end calibration in lab.</a:t>
            </a:r>
          </a:p>
          <a:p>
            <a:pPr>
              <a:lnSpc>
                <a:spcPct val="100000"/>
              </a:lnSpc>
            </a:pPr>
            <a:r>
              <a:rPr lang="en-US" dirty="0"/>
              <a:t>Perform regular checks in orbit: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Compare with other spacecraft instruments (e.g., EVE, AIA).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Cross-calibrate with rocket spectrometer (e.g., EUNIS).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Self-calibrate using EIS spectra.</a:t>
            </a:r>
          </a:p>
        </p:txBody>
      </p:sp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044E5669-0948-C7E9-7F4C-C07851903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922" y="3228806"/>
            <a:ext cx="4676078" cy="3629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1A568-22D8-0DAE-3441-D24DABBBE1FE}"/>
              </a:ext>
            </a:extLst>
          </p:cNvPr>
          <p:cNvSpPr txBox="1"/>
          <p:nvPr/>
        </p:nvSpPr>
        <p:spPr>
          <a:xfrm>
            <a:off x="5105531" y="6033711"/>
            <a:ext cx="2384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Pre-launch calibration</a:t>
            </a:r>
          </a:p>
          <a:p>
            <a:pPr algn="r"/>
            <a:r>
              <a:rPr lang="en-US" dirty="0"/>
              <a:t>(Lang et al. 2006)</a:t>
            </a:r>
          </a:p>
        </p:txBody>
      </p:sp>
    </p:spTree>
    <p:extLst>
      <p:ext uri="{BB962C8B-B14F-4D97-AF65-F5344CB8AC3E}">
        <p14:creationId xmlns:p14="http://schemas.microsoft.com/office/powerpoint/2010/main" val="2377474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y_white_basic" id="{3833BBC3-83DB-EE46-ACD9-63E7BD2E4404}" vid="{728EB2A8-76A1-8E44-867E-5799E39B98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5156</TotalTime>
  <Words>1140</Words>
  <Application>Microsoft Macintosh PowerPoint</Application>
  <PresentationFormat>Widescreen</PresentationFormat>
  <Paragraphs>128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ＭＳ Ｐゴシック</vt:lpstr>
      <vt:lpstr>Aptos</vt:lpstr>
      <vt:lpstr>Aptos Display</vt:lpstr>
      <vt:lpstr>Arial</vt:lpstr>
      <vt:lpstr>System Font Regular</vt:lpstr>
      <vt:lpstr>Office Theme</vt:lpstr>
      <vt:lpstr>Using flare data to calibrate the Hinode/EIS instrument and derive element abundances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Young, Peter R. (GSFC-6710)</dc:creator>
  <cp:lastModifiedBy>Young, Peter R. (GSFC-6710)</cp:lastModifiedBy>
  <cp:revision>43</cp:revision>
  <dcterms:created xsi:type="dcterms:W3CDTF">2024-09-16T15:54:08Z</dcterms:created>
  <dcterms:modified xsi:type="dcterms:W3CDTF">2026-04-26T22:17:23Z</dcterms:modified>
</cp:coreProperties>
</file>